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86" r:id="rId2"/>
    <p:sldId id="278" r:id="rId3"/>
    <p:sldId id="258" r:id="rId4"/>
    <p:sldId id="260" r:id="rId5"/>
    <p:sldId id="287" r:id="rId6"/>
    <p:sldId id="288" r:id="rId7"/>
    <p:sldId id="266" r:id="rId8"/>
    <p:sldId id="267" r:id="rId9"/>
    <p:sldId id="268" r:id="rId10"/>
    <p:sldId id="291" r:id="rId11"/>
    <p:sldId id="290" r:id="rId12"/>
    <p:sldId id="292" r:id="rId13"/>
    <p:sldId id="274" r:id="rId14"/>
    <p:sldId id="275" r:id="rId15"/>
    <p:sldId id="276" r:id="rId16"/>
    <p:sldId id="293" r:id="rId17"/>
  </p:sldIdLst>
  <p:sldSz cx="18288000" cy="10287000"/>
  <p:notesSz cx="6858000" cy="9144000"/>
  <p:embeddedFontLst>
    <p:embeddedFont>
      <p:font typeface="Anton" pitchFamily="2" charset="77"/>
      <p:regular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oppins Bold" panose="02000000000000000000" pitchFamily="2" charset="77"/>
      <p:regular r:id="rId28"/>
      <p:bold r:id="rId29"/>
    </p:embeddedFont>
    <p:embeddedFont>
      <p:font typeface="Poppins Medium" panose="02000000000000000000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 autoAdjust="0"/>
    <p:restoredTop sz="94150" autoAdjust="0"/>
  </p:normalViewPr>
  <p:slideViewPr>
    <p:cSldViewPr>
      <p:cViewPr varScale="1">
        <p:scale>
          <a:sx n="80" d="100"/>
          <a:sy n="80" d="100"/>
        </p:scale>
        <p:origin x="95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CA970-0FEE-AD4D-A7E2-B0852D14D3F5}" type="datetimeFigureOut">
              <a:rPr lang="es-GT" smtClean="0"/>
              <a:t>7/08/21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F8E2-AE32-824E-B1C8-CF5F434182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0740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9F8E2-AE32-824E-B1C8-CF5F4341829A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6309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8C0F97-2D74-D943-89B2-C0BB5D925899}"/>
              </a:ext>
            </a:extLst>
          </p:cNvPr>
          <p:cNvSpPr/>
          <p:nvPr/>
        </p:nvSpPr>
        <p:spPr>
          <a:xfrm>
            <a:off x="0" y="-3068"/>
            <a:ext cx="18288000" cy="10287000"/>
          </a:xfrm>
          <a:prstGeom prst="rect">
            <a:avLst/>
          </a:prstGeom>
          <a:solidFill>
            <a:srgbClr val="3AA0AB"/>
          </a:solidFill>
        </p:spPr>
        <p:txBody>
          <a:bodyPr/>
          <a:lstStyle/>
          <a:p>
            <a:endParaRPr lang="es-G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CEB52-0F75-5642-8BAF-9F46D40E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39" r="19733" b="1109"/>
          <a:stretch>
            <a:fillRect/>
          </a:stretch>
        </p:blipFill>
        <p:spPr>
          <a:xfrm>
            <a:off x="10402567" y="0"/>
            <a:ext cx="8958095" cy="10283932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65620972-30FC-AB46-9C9F-6A806C4E2946}"/>
              </a:ext>
            </a:extLst>
          </p:cNvPr>
          <p:cNvSpPr txBox="1"/>
          <p:nvPr/>
        </p:nvSpPr>
        <p:spPr>
          <a:xfrm>
            <a:off x="1046919" y="2772062"/>
            <a:ext cx="830873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GT" altLang="en-US" sz="8000" dirty="0">
                <a:solidFill>
                  <a:schemeClr val="bg1"/>
                </a:solidFill>
                <a:latin typeface="Anton"/>
              </a:rPr>
              <a:t>Liderazgo de Equipos y Sucesión</a:t>
            </a:r>
            <a:endParaRPr lang="es-ES_tradnl" sz="8000" dirty="0">
              <a:solidFill>
                <a:schemeClr val="bg1"/>
              </a:solidFill>
              <a:latin typeface="Anton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21D65C-7443-D24B-8302-EFC6B9136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533400" y="9639300"/>
            <a:ext cx="1378215" cy="310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CA462-7EDF-4442-A2DE-4D0D5953E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8601635" y="253253"/>
            <a:ext cx="1378215" cy="310098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6FFE6D5-212E-F94B-A7B9-B39BCB6805A4}"/>
              </a:ext>
            </a:extLst>
          </p:cNvPr>
          <p:cNvSpPr txBox="1"/>
          <p:nvPr/>
        </p:nvSpPr>
        <p:spPr>
          <a:xfrm>
            <a:off x="2593701" y="6362700"/>
            <a:ext cx="5788299" cy="471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19"/>
              </a:lnSpc>
            </a:pPr>
            <a:r>
              <a:rPr lang="es-GT" sz="5400" i="1" dirty="0"/>
              <a:t>Dr. Gustavo Crocker</a:t>
            </a:r>
            <a:endParaRPr lang="es-ES_tradnl" sz="7200" dirty="0">
              <a:solidFill>
                <a:srgbClr val="020F27"/>
              </a:solidFill>
              <a:ea typeface="Arimo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3623FEC-253C-1A4E-BDA9-A005D94AF495}"/>
              </a:ext>
            </a:extLst>
          </p:cNvPr>
          <p:cNvSpPr txBox="1"/>
          <p:nvPr/>
        </p:nvSpPr>
        <p:spPr>
          <a:xfrm>
            <a:off x="2325367" y="6799882"/>
            <a:ext cx="5533183" cy="857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algn="ctr">
              <a:lnSpc>
                <a:spcPts val="3415"/>
              </a:lnSpc>
            </a:pPr>
            <a:r>
              <a:rPr lang="es-GT" altLang="en-US" sz="2800" spc="154" dirty="0">
                <a:solidFill>
                  <a:srgbClr val="FFFFFF"/>
                </a:solidFill>
                <a:ea typeface="Poppins Medium"/>
              </a:rPr>
              <a:t>Superintendente General</a:t>
            </a:r>
          </a:p>
          <a:p>
            <a:pPr marL="302259" lvl="1" algn="ctr">
              <a:lnSpc>
                <a:spcPts val="3415"/>
              </a:lnSpc>
            </a:pPr>
            <a:endParaRPr lang="fr-FR" sz="2800" spc="154" dirty="0">
              <a:solidFill>
                <a:srgbClr val="FFFFFF"/>
              </a:solidFill>
              <a:ea typeface="Poppins Medium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EB4FA2-1905-0148-9544-23E4E6E09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5" y="6799882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95400" y="2967361"/>
            <a:ext cx="13483304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¿Cuántos de los miembros de su equipo actual estaban en este equipo hace un año?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¿Qué tareas realiza dentro de su equipo?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¿Qué es lo que más le gusta de su equipo?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¿Qué le disgusta de su equipo?</a:t>
            </a:r>
            <a:endParaRPr lang="en-US" sz="4000" spc="129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803145" y="635998"/>
            <a:ext cx="10681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-111" dirty="0">
                <a:solidFill>
                  <a:srgbClr val="3AA0AB"/>
                </a:solidFill>
                <a:latin typeface="Poppins Bold"/>
              </a:rPr>
              <a:t>Understanding your Team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EC2F4F-C15F-9F4B-A1F6-56673B37B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0" t="46656" r="3555" b="7902"/>
          <a:stretch/>
        </p:blipFill>
        <p:spPr>
          <a:xfrm>
            <a:off x="13799064" y="4762500"/>
            <a:ext cx="3432272" cy="34803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9534ECF-88E1-E642-B607-5D5E499B9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486" y="-1180561"/>
            <a:ext cx="3633118" cy="36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1695"/>
            <a:ext cx="18288000" cy="885304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39144" y="2630611"/>
            <a:ext cx="15609712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Confían los unos en los otros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Colaboran de cualquier manera para que el trabajo sea completado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Comparten el mismo sentido de misión y propósito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Enfrentan un problema cuando este surge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Están legítimamente preocupados por los perdidos a nuestro alrededor</a:t>
            </a:r>
            <a:r>
              <a:rPr lang="en-US" sz="4000" spc="129" dirty="0">
                <a:solidFill>
                  <a:srgbClr val="3AA0AB"/>
                </a:solidFill>
                <a:latin typeface="Poppins Medium"/>
              </a:rPr>
              <a:t>?</a:t>
            </a:r>
            <a:endParaRPr lang="es-GT" sz="4000" spc="129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044573" y="297362"/>
            <a:ext cx="1219885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GT" sz="5400" spc="-111" dirty="0">
                <a:solidFill>
                  <a:srgbClr val="3AA0AB"/>
                </a:solidFill>
                <a:latin typeface="Poppins Bold"/>
              </a:rPr>
              <a:t>Evaluando Tu Equipo:</a:t>
            </a:r>
            <a:br>
              <a:rPr lang="es-GT" sz="5400" spc="-111" dirty="0">
                <a:solidFill>
                  <a:srgbClr val="3AA0AB"/>
                </a:solidFill>
                <a:latin typeface="Poppins Bold"/>
              </a:rPr>
            </a:br>
            <a:r>
              <a:rPr lang="es-GT" sz="5400" spc="-111" dirty="0">
                <a:solidFill>
                  <a:srgbClr val="3AA0AB"/>
                </a:solidFill>
                <a:latin typeface="Poppins Bold"/>
              </a:rPr>
              <a:t>Todos, algunos, pocos, ninguno…</a:t>
            </a:r>
            <a:endParaRPr lang="en-US" sz="54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25D6F9-8580-EF4B-86C9-49D32B8BA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486" y="-1180561"/>
            <a:ext cx="3633118" cy="36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14893" y="2458575"/>
            <a:ext cx="16688858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De verdad escuchan lo que otros tienen que decir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Se sienten cómodos expresando su opinión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Se animan y se felicitan entre ellos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Están comprometidos con el Reino de Dios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Valoran las contribuciones de otros miembros del equipo</a:t>
            </a:r>
          </a:p>
          <a:p>
            <a:endParaRPr lang="es-GT" sz="4000" spc="129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000" spc="129" dirty="0">
                <a:solidFill>
                  <a:srgbClr val="3AA0AB"/>
                </a:solidFill>
                <a:latin typeface="Poppins Medium"/>
              </a:rPr>
              <a:t>Entienden las prioridades y objetivos del equipo</a:t>
            </a: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2753572" y="457102"/>
            <a:ext cx="1278085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GT" sz="5400" spc="-111" dirty="0">
                <a:solidFill>
                  <a:srgbClr val="3AA0AB"/>
                </a:solidFill>
                <a:latin typeface="Poppins Bold"/>
              </a:rPr>
              <a:t>Evaluando Tu Equipo:</a:t>
            </a:r>
            <a:br>
              <a:rPr lang="es-GT" sz="5400" spc="-111" dirty="0">
                <a:solidFill>
                  <a:srgbClr val="3AA0AB"/>
                </a:solidFill>
                <a:latin typeface="Poppins Bold"/>
              </a:rPr>
            </a:br>
            <a:r>
              <a:rPr lang="es-GT" sz="5400" spc="-111" dirty="0">
                <a:solidFill>
                  <a:srgbClr val="3AA0AB"/>
                </a:solidFill>
                <a:latin typeface="Poppins Bold"/>
              </a:rPr>
              <a:t>Todos, algunos, pocos, ninguno…</a:t>
            </a:r>
            <a:endParaRPr lang="en-US" sz="54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30B857-52AB-8F48-B5FC-65F3612A1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486" y="-1180561"/>
            <a:ext cx="3633118" cy="36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4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>
            <a:extLst>
              <a:ext uri="{FF2B5EF4-FFF2-40B4-BE49-F238E27FC236}">
                <a16:creationId xmlns:a16="http://schemas.microsoft.com/office/drawing/2014/main" id="{8EE782DD-392B-764A-B7B3-FB37CE8A2E56}"/>
              </a:ext>
            </a:extLst>
          </p:cNvPr>
          <p:cNvSpPr/>
          <p:nvPr/>
        </p:nvSpPr>
        <p:spPr>
          <a:xfrm>
            <a:off x="0" y="-3068"/>
            <a:ext cx="18288000" cy="10287000"/>
          </a:xfrm>
          <a:prstGeom prst="rect">
            <a:avLst/>
          </a:prstGeom>
          <a:solidFill>
            <a:srgbClr val="3AA0AB"/>
          </a:solidFill>
        </p:spPr>
        <p:txBody>
          <a:bodyPr/>
          <a:lstStyle/>
          <a:p>
            <a:endParaRPr lang="es-GT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87339" y="9567439"/>
            <a:ext cx="1378215" cy="310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34220" t="2803" r="26844"/>
          <a:stretch>
            <a:fillRect/>
          </a:stretch>
        </p:blipFill>
        <p:spPr>
          <a:xfrm>
            <a:off x="11080022" y="0"/>
            <a:ext cx="6179278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757958"/>
            <a:ext cx="8538935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GT" sz="11000" spc="-114" dirty="0">
                <a:solidFill>
                  <a:srgbClr val="FFFFFF"/>
                </a:solidFill>
                <a:latin typeface="Poppins Medium"/>
              </a:rPr>
              <a:t>Sucesión de Liderazgo: </a:t>
            </a:r>
            <a:br>
              <a:rPr lang="es-GT" sz="11000" spc="-114" dirty="0">
                <a:solidFill>
                  <a:srgbClr val="FFFFFF"/>
                </a:solidFill>
                <a:latin typeface="Poppins Medium"/>
              </a:rPr>
            </a:br>
            <a:r>
              <a:rPr lang="es-GT" sz="11000" spc="-114" dirty="0">
                <a:solidFill>
                  <a:srgbClr val="FFFFFF"/>
                </a:solidFill>
                <a:latin typeface="Poppins Medium"/>
              </a:rPr>
              <a:t>De Moisés a Josué</a:t>
            </a:r>
            <a:endParaRPr lang="en-US" sz="11000" spc="-114" dirty="0">
              <a:solidFill>
                <a:srgbClr val="FFFFFF"/>
              </a:solidFill>
              <a:latin typeface="Poppins Medium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7D5F32-E087-A948-B861-CDCD30C44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63" y="7405748"/>
            <a:ext cx="4323382" cy="4323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354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6702844" y="3828731"/>
            <a:ext cx="11506200" cy="4941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Revelación Divina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Acompañamiento, no asignación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Ánimo</a:t>
            </a:r>
          </a:p>
          <a:p>
            <a:endParaRPr lang="es-GT" dirty="0"/>
          </a:p>
          <a:p>
            <a:pPr lvl="1"/>
            <a:r>
              <a:rPr lang="es-GT" sz="4400" spc="154" dirty="0">
                <a:solidFill>
                  <a:srgbClr val="3AA0AB"/>
                </a:solidFill>
                <a:latin typeface="Poppins Medium"/>
              </a:rPr>
              <a:t>Deuteronomio 3:28</a:t>
            </a:r>
          </a:p>
          <a:p>
            <a:pPr lvl="1"/>
            <a:r>
              <a:rPr lang="es-GT" sz="4400" spc="154" dirty="0">
                <a:solidFill>
                  <a:srgbClr val="3AA0AB"/>
                </a:solidFill>
                <a:latin typeface="Poppins Medium"/>
              </a:rPr>
              <a:t>Números 27:18</a:t>
            </a:r>
          </a:p>
          <a:p>
            <a:pPr lvl="1"/>
            <a:r>
              <a:rPr lang="es-GT" sz="4400" spc="154" dirty="0">
                <a:solidFill>
                  <a:srgbClr val="3AA0AB"/>
                </a:solidFill>
                <a:latin typeface="Poppins Medium"/>
              </a:rPr>
              <a:t>Deuteronomio 31:7</a:t>
            </a:r>
          </a:p>
          <a:p>
            <a:pPr>
              <a:lnSpc>
                <a:spcPts val="4514"/>
              </a:lnSpc>
            </a:pPr>
            <a:endParaRPr lang="en-US" sz="4400" dirty="0">
              <a:solidFill>
                <a:srgbClr val="0B747F"/>
              </a:solidFill>
              <a:latin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0400" y="952500"/>
            <a:ext cx="1006855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s-GT" sz="6600" spc="-123" dirty="0">
                <a:solidFill>
                  <a:srgbClr val="3AA0AB"/>
                </a:solidFill>
                <a:latin typeface="Poppins Bold"/>
              </a:rPr>
              <a:t>Selección y Acompañamiento</a:t>
            </a:r>
            <a:endParaRPr lang="en-US" sz="6600" spc="-123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870685F-9945-AD41-89E6-FFE39131DE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" t="45534" r="47785" b="9024"/>
          <a:stretch/>
        </p:blipFill>
        <p:spPr>
          <a:xfrm>
            <a:off x="849364" y="2806186"/>
            <a:ext cx="4610100" cy="46746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30896C-9F83-A540-87FA-93D247D78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19" y="6362700"/>
            <a:ext cx="5667239" cy="5667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26561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1152204" y="2943871"/>
            <a:ext cx="10694137" cy="531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5" lvl="1" algn="l">
              <a:lnSpc>
                <a:spcPts val="4514"/>
              </a:lnSpc>
            </a:pPr>
            <a:endParaRPr lang="en-US" sz="4400" dirty="0">
              <a:solidFill>
                <a:srgbClr val="0B747F"/>
              </a:solidFill>
              <a:latin typeface="Poppins Bol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El Líder como Mentor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El Líder como Ejemplo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El Líder como Protector</a:t>
            </a:r>
          </a:p>
          <a:p>
            <a:endParaRPr lang="es-GT" sz="4400" spc="154" dirty="0">
              <a:solidFill>
                <a:srgbClr val="3AA0AB"/>
              </a:solidFill>
              <a:latin typeface="Poppins Medium"/>
            </a:endParaRPr>
          </a:p>
          <a:p>
            <a:pPr lvl="1"/>
            <a:r>
              <a:rPr lang="es-GT" sz="4400" spc="154" dirty="0">
                <a:solidFill>
                  <a:srgbClr val="3AA0AB"/>
                </a:solidFill>
                <a:latin typeface="Poppins Medium"/>
              </a:rPr>
              <a:t>Éxodo 24:13-14</a:t>
            </a:r>
          </a:p>
          <a:p>
            <a:pPr lvl="1"/>
            <a:r>
              <a:rPr lang="es-GT" sz="4400" spc="154" dirty="0">
                <a:solidFill>
                  <a:srgbClr val="3AA0AB"/>
                </a:solidFill>
                <a:latin typeface="Poppins Medium"/>
              </a:rPr>
              <a:t>Éxodo 32:17-18</a:t>
            </a:r>
          </a:p>
          <a:p>
            <a:pPr lvl="1"/>
            <a:r>
              <a:rPr lang="es-GT" sz="4400" spc="154" dirty="0">
                <a:solidFill>
                  <a:srgbClr val="3AA0AB"/>
                </a:solidFill>
                <a:latin typeface="Poppins Medium"/>
              </a:rPr>
              <a:t>Éxodo 33:11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600" y="912546"/>
            <a:ext cx="1069413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6600" spc="-123" dirty="0">
                <a:solidFill>
                  <a:srgbClr val="3AA0AB"/>
                </a:solidFill>
                <a:latin typeface="Poppins Bold"/>
              </a:rPr>
              <a:t>Desarrollo por </a:t>
            </a:r>
            <a:r>
              <a:rPr lang="es-GT" sz="6600" spc="-123" dirty="0">
                <a:solidFill>
                  <a:srgbClr val="3AA0AB"/>
                </a:solidFill>
                <a:latin typeface="Poppins Bold"/>
              </a:rPr>
              <a:t>Mentoreo y Ejemplo</a:t>
            </a:r>
            <a:endParaRPr lang="en-US" sz="6600" spc="-123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26485F5-0B58-614E-BF8C-F765B6B2C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-3311" r="43781" b="44052"/>
          <a:stretch/>
        </p:blipFill>
        <p:spPr>
          <a:xfrm>
            <a:off x="12788165" y="1913842"/>
            <a:ext cx="5520267" cy="6096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254F33-0E77-AD4C-8F1E-5C4D899E2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32120"/>
            <a:ext cx="5667239" cy="5667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354" y="0"/>
            <a:ext cx="5836412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6702844" y="4165342"/>
            <a:ext cx="11506200" cy="501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El Principio de Delegación como Señal de Sucesión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Delegación Real sin Intromisión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sz="4400" dirty="0">
                <a:solidFill>
                  <a:srgbClr val="0B747F"/>
                </a:solidFill>
                <a:latin typeface="Poppins Bold"/>
              </a:rPr>
              <a:t>Enseñanza en el Proceso de Delegación</a:t>
            </a:r>
          </a:p>
          <a:p>
            <a:endParaRPr lang="es-GT" dirty="0"/>
          </a:p>
          <a:p>
            <a:pPr lvl="1"/>
            <a:r>
              <a:rPr lang="es-GT" sz="4400" spc="154" dirty="0">
                <a:solidFill>
                  <a:srgbClr val="3AA0AB"/>
                </a:solidFill>
                <a:latin typeface="Poppins Medium"/>
              </a:rPr>
              <a:t>Éxodo 17:9-11</a:t>
            </a:r>
          </a:p>
          <a:p>
            <a:pPr lvl="1"/>
            <a:r>
              <a:rPr lang="es-GT" sz="4400" spc="154" dirty="0">
                <a:solidFill>
                  <a:srgbClr val="3AA0AB"/>
                </a:solidFill>
                <a:latin typeface="Poppins Medium"/>
              </a:rPr>
              <a:t>Números 11:28-29</a:t>
            </a:r>
            <a:endParaRPr lang="en-US" sz="4400" spc="154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0400" y="713719"/>
            <a:ext cx="1006855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s-GT" sz="6600" spc="-111" dirty="0">
                <a:solidFill>
                  <a:srgbClr val="3AA0AB"/>
                </a:solidFill>
                <a:latin typeface="Poppins Bold"/>
              </a:rPr>
              <a:t>Delegación por Empoderamiento y Enseñanza</a:t>
            </a:r>
            <a:endParaRPr lang="en-US" sz="66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294ECA-963E-3547-9E43-92B18BC73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8" t="40741"/>
          <a:stretch/>
        </p:blipFill>
        <p:spPr>
          <a:xfrm>
            <a:off x="311791" y="2095500"/>
            <a:ext cx="5520267" cy="6096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B96223-FF4E-D44A-AD14-3BD39ED0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19" y="6362700"/>
            <a:ext cx="5667239" cy="56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7635">
            <a:off x="-11923221" y="-10679289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95400" y="2776160"/>
            <a:ext cx="14630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altLang="en-US" sz="3600" spc="137" dirty="0">
                <a:solidFill>
                  <a:schemeClr val="bg1"/>
                </a:solidFill>
                <a:latin typeface="Poppins Medium"/>
              </a:rPr>
              <a:t>Enfocó su visión (1:4-11)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altLang="en-US" sz="3600" spc="137" dirty="0">
                <a:solidFill>
                  <a:schemeClr val="bg1"/>
                </a:solidFill>
                <a:latin typeface="Poppins Medium"/>
              </a:rPr>
              <a:t>Verificó la situación (2:11-16)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altLang="en-US" sz="3600" spc="137" dirty="0">
                <a:solidFill>
                  <a:schemeClr val="bg1"/>
                </a:solidFill>
                <a:latin typeface="Poppins Medium"/>
              </a:rPr>
              <a:t>Formó un equipo (2:12)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altLang="en-US" sz="3600" spc="137" dirty="0">
                <a:solidFill>
                  <a:schemeClr val="bg1"/>
                </a:solidFill>
                <a:latin typeface="Poppins Medium"/>
              </a:rPr>
              <a:t>Compartió la visión (2:17-18)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altLang="en-US" sz="3600" spc="137" dirty="0">
                <a:solidFill>
                  <a:schemeClr val="bg1"/>
                </a:solidFill>
                <a:latin typeface="Poppins Medium"/>
              </a:rPr>
              <a:t>Ayudó a que otros se adueñaran de la visión (2:18)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altLang="en-US" sz="3600" spc="137" dirty="0">
                <a:solidFill>
                  <a:schemeClr val="bg1"/>
                </a:solidFill>
                <a:latin typeface="Poppins Medium"/>
              </a:rPr>
              <a:t>Enfrentaron juntos la oposición (4, 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altLang="en-US" sz="3600" spc="137" dirty="0">
                <a:solidFill>
                  <a:schemeClr val="bg1"/>
                </a:solidFill>
                <a:latin typeface="Poppins Medium"/>
              </a:rPr>
              <a:t>Pasó la batuta a otros (7:1-3)*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GT" altLang="en-US" sz="3600" spc="137" dirty="0">
                <a:solidFill>
                  <a:schemeClr val="bg1"/>
                </a:solidFill>
                <a:latin typeface="Poppins Medium"/>
              </a:rPr>
              <a:t>En todo, celebró a Dios (8, 9, 10)</a:t>
            </a:r>
            <a:endParaRPr lang="en-US" sz="3600" spc="137" dirty="0">
              <a:solidFill>
                <a:schemeClr val="bg1"/>
              </a:solidFill>
              <a:latin typeface="Poppins Medium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23EB16B-4F0C-E34A-B289-E956E509C929}"/>
              </a:ext>
            </a:extLst>
          </p:cNvPr>
          <p:cNvSpPr txBox="1"/>
          <p:nvPr/>
        </p:nvSpPr>
        <p:spPr>
          <a:xfrm>
            <a:off x="2362200" y="7547616"/>
            <a:ext cx="12816840" cy="1900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GT" altLang="en-US" sz="3200" dirty="0">
                <a:solidFill>
                  <a:schemeClr val="bg1"/>
                </a:solidFill>
                <a:latin typeface="Poppins Bold"/>
              </a:rPr>
              <a:t>*Liderazgo efectivo de equipos no siempre significa habilidades ejecutivas</a:t>
            </a:r>
          </a:p>
          <a:p>
            <a:endParaRPr lang="en-US" sz="3200" dirty="0">
              <a:solidFill>
                <a:schemeClr val="bg1"/>
              </a:solidFill>
              <a:latin typeface="Poppins Bold"/>
            </a:endParaRPr>
          </a:p>
          <a:p>
            <a:pPr>
              <a:lnSpc>
                <a:spcPts val="3324"/>
              </a:lnSpc>
            </a:pPr>
            <a:endParaRPr lang="en-US" sz="3000" dirty="0">
              <a:solidFill>
                <a:srgbClr val="0B747F"/>
              </a:solidFill>
              <a:ea typeface="Arimo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1607820" y="1247738"/>
            <a:ext cx="14325600" cy="132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02"/>
              </a:lnSpc>
              <a:spcBef>
                <a:spcPct val="0"/>
              </a:spcBef>
            </a:pPr>
            <a:r>
              <a:rPr lang="es-GT" altLang="en-US" sz="4800" spc="-117" dirty="0">
                <a:latin typeface="Poppins Bold"/>
              </a:rPr>
              <a:t>Liderazgo Visionario de Equipos: </a:t>
            </a:r>
            <a:br>
              <a:rPr lang="es-GT" altLang="en-US" sz="4800" spc="-117" dirty="0">
                <a:latin typeface="Poppins Bold"/>
              </a:rPr>
            </a:br>
            <a:r>
              <a:rPr lang="es-GT" altLang="en-US" sz="4800" spc="-117" dirty="0">
                <a:latin typeface="Poppins Bold"/>
              </a:rPr>
              <a:t>El Modelo de Nehemías</a:t>
            </a:r>
            <a:endParaRPr lang="en-US" sz="4800" spc="-117" dirty="0">
              <a:latin typeface="Poppins 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74FFD07-EBC0-EB45-8549-0E220B9141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5" b="54558"/>
          <a:stretch/>
        </p:blipFill>
        <p:spPr>
          <a:xfrm>
            <a:off x="13940789" y="2215638"/>
            <a:ext cx="4610100" cy="46746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DCAD23-9E07-124D-9065-738122D60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19" y="6362700"/>
            <a:ext cx="5667239" cy="56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92200" y="0"/>
            <a:ext cx="4495800" cy="10287000"/>
          </a:xfrm>
          <a:prstGeom prst="rect">
            <a:avLst/>
          </a:prstGeom>
          <a:solidFill>
            <a:srgbClr val="3AA0A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6301416" y="9567439"/>
            <a:ext cx="1378215" cy="31009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800100"/>
            <a:ext cx="12649199" cy="840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GT" sz="5400" spc="-117" dirty="0">
                <a:solidFill>
                  <a:srgbClr val="0B747F"/>
                </a:solidFill>
                <a:latin typeface="Poppins Bold"/>
              </a:rPr>
              <a:t>Lecciones personales sobre el trabajo en equipos</a:t>
            </a:r>
            <a:endParaRPr lang="en-US" sz="5400" spc="-117" dirty="0">
              <a:solidFill>
                <a:srgbClr val="0B747F"/>
              </a:solidFill>
              <a:latin typeface="Poppins Bold"/>
            </a:endParaRPr>
          </a:p>
          <a:p>
            <a:pPr marL="345440" lvl="1"/>
            <a:endParaRPr lang="en-US" sz="2000" dirty="0">
              <a:latin typeface="Book Antiqua" panose="02040602050305030304" pitchFamily="18" charset="0"/>
            </a:endParaRP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s-GT" sz="3800" spc="137" dirty="0">
                <a:solidFill>
                  <a:srgbClr val="3AA0AB"/>
                </a:solidFill>
                <a:latin typeface="Poppins Medium"/>
              </a:rPr>
              <a:t>Construir equipos no es lo mismo que liderar equipos.</a:t>
            </a: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s-GT" sz="3800" spc="137" dirty="0">
                <a:solidFill>
                  <a:srgbClr val="3AA0AB"/>
                </a:solidFill>
                <a:latin typeface="Poppins Medium"/>
              </a:rPr>
              <a:t>No es lo mismo ser miembro de un equipo a ser líder de un equipo.</a:t>
            </a: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s-GT" sz="3800" spc="137" dirty="0">
                <a:solidFill>
                  <a:srgbClr val="3AA0AB"/>
                </a:solidFill>
                <a:latin typeface="Poppins Medium"/>
              </a:rPr>
              <a:t>Buena participación en el equipo no siempre se traduce en buena dirección de un equipo.</a:t>
            </a: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s-GT" sz="3800" spc="137" dirty="0">
                <a:solidFill>
                  <a:srgbClr val="3AA0AB"/>
                </a:solidFill>
                <a:latin typeface="Poppins Medium"/>
              </a:rPr>
              <a:t>No todos los buenos líderes de equipo son buenos miembros de un equipo.</a:t>
            </a:r>
          </a:p>
          <a:p>
            <a:pPr marL="916940" lvl="1" indent="-571500">
              <a:buFont typeface="Arial" panose="020B0604020202020204" pitchFamily="34" charset="0"/>
              <a:buChar char="•"/>
            </a:pPr>
            <a:r>
              <a:rPr lang="es-GT" sz="3800" spc="137" dirty="0">
                <a:solidFill>
                  <a:srgbClr val="3AA0AB"/>
                </a:solidFill>
                <a:latin typeface="Poppins Medium"/>
              </a:rPr>
              <a:t>¿Qué lecciones has aprendido en tu jornada como líder?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886A8B-0256-5A43-8E3D-6A9513448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8" t="591" r="6667" b="53967"/>
          <a:stretch/>
        </p:blipFill>
        <p:spPr>
          <a:xfrm>
            <a:off x="13411199" y="2679325"/>
            <a:ext cx="4610100" cy="46746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9FCDC7-09DC-F345-99C8-1CE9D560B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70341"/>
            <a:ext cx="3633118" cy="3633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491315"/>
            <a:chOff x="0" y="0"/>
            <a:chExt cx="6186311" cy="9952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995212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991623" y="2047662"/>
            <a:ext cx="16304752" cy="6992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GT" altLang="en-US" sz="4000" spc="137" dirty="0">
                <a:solidFill>
                  <a:srgbClr val="3AA0AB"/>
                </a:solidFill>
                <a:latin typeface="Poppins Medium"/>
              </a:rPr>
              <a:t>Generalmente, un equipo logra mucho más que aún la suma de todos los logros individuales (sinergia).  Eclesiastés 4:12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altLang="en-US" sz="40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GT" altLang="en-US" sz="4000" spc="137" dirty="0">
                <a:solidFill>
                  <a:srgbClr val="3AA0AB"/>
                </a:solidFill>
                <a:latin typeface="Poppins Medium"/>
              </a:rPr>
              <a:t>El trabajo en equipo ayuda a personas ordinarias a lograr resultados extraordinarios.  Hechos 4:13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altLang="en-US" sz="40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GT" altLang="en-US" sz="4000" spc="137" dirty="0">
                <a:solidFill>
                  <a:srgbClr val="3AA0AB"/>
                </a:solidFill>
                <a:latin typeface="Poppins Medium"/>
              </a:rPr>
              <a:t>Un equipo es exitoso cuando tiene un sentido de PROPÓSITO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GT" altLang="en-US" sz="4000" spc="137" dirty="0">
              <a:solidFill>
                <a:srgbClr val="3AA0AB"/>
              </a:solidFill>
              <a:latin typeface="Poppins Medium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GT" altLang="en-US" sz="4000" spc="137" dirty="0">
                <a:solidFill>
                  <a:srgbClr val="3AA0AB"/>
                </a:solidFill>
                <a:latin typeface="Poppins Medium"/>
              </a:rPr>
              <a:t>Un líder se conoce por el equipo que ensambla</a:t>
            </a:r>
          </a:p>
          <a:p>
            <a:pPr lvl="1">
              <a:lnSpc>
                <a:spcPct val="90000"/>
              </a:lnSpc>
            </a:pPr>
            <a:r>
              <a:rPr lang="es-GT" altLang="en-US" sz="3200" spc="137" dirty="0">
                <a:solidFill>
                  <a:srgbClr val="3AA0AB"/>
                </a:solidFill>
                <a:latin typeface="Poppins Medium"/>
              </a:rPr>
              <a:t>Líderes débiles tienden a “clonarse” ellos mismos</a:t>
            </a:r>
          </a:p>
          <a:p>
            <a:pPr lvl="1">
              <a:lnSpc>
                <a:spcPct val="90000"/>
              </a:lnSpc>
            </a:pPr>
            <a:r>
              <a:rPr lang="es-GT" altLang="en-US" sz="3200" spc="137" dirty="0">
                <a:solidFill>
                  <a:srgbClr val="3AA0AB"/>
                </a:solidFill>
                <a:latin typeface="Poppins Medium"/>
              </a:rPr>
              <a:t>Líderes fuertes construyen sus equipos para fortalecer sus debilidades</a:t>
            </a:r>
            <a:endParaRPr lang="en-US" altLang="en-US" sz="3200" spc="137" dirty="0">
              <a:solidFill>
                <a:srgbClr val="3AA0AB"/>
              </a:solidFill>
              <a:latin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5048" y="410170"/>
            <a:ext cx="1599790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GT" altLang="en-US" sz="6000" spc="-117" dirty="0">
                <a:latin typeface="Poppins Bold"/>
              </a:rPr>
              <a:t>Liderazgo en el contexto de un equipo</a:t>
            </a:r>
            <a:endParaRPr lang="en-US" sz="6000" spc="-117" dirty="0">
              <a:latin typeface="Poppins Bold"/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2B67795E-97AE-534D-9C7B-AE6F539DA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455941" y="714162"/>
            <a:ext cx="720614" cy="1621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859EAE2-FD33-CA41-8B0E-44BE06A8B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40" y="7780134"/>
            <a:ext cx="3633118" cy="36331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27635">
            <a:off x="-12949189" y="-10374489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95399" y="3086100"/>
            <a:ext cx="146304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GT" sz="4400" spc="137" dirty="0">
                <a:solidFill>
                  <a:schemeClr val="bg1"/>
                </a:solidFill>
                <a:latin typeface="Poppins Medium"/>
              </a:rPr>
              <a:t>Formación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GT" sz="4400" spc="137" dirty="0">
                <a:solidFill>
                  <a:schemeClr val="bg1"/>
                </a:solidFill>
                <a:latin typeface="Poppins Medium"/>
              </a:rPr>
              <a:t>Establecer el marco de trabajo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GT" sz="4400" spc="137" dirty="0">
                <a:solidFill>
                  <a:schemeClr val="bg1"/>
                </a:solidFill>
                <a:latin typeface="Poppins Medium"/>
              </a:rPr>
              <a:t>(Coordinación de temperamentos y conductas)</a:t>
            </a:r>
            <a:endParaRPr lang="en-US" sz="4400" spc="137" dirty="0">
              <a:solidFill>
                <a:schemeClr val="bg1"/>
              </a:solidFill>
              <a:latin typeface="Poppins Medium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spc="137" dirty="0">
              <a:solidFill>
                <a:schemeClr val="bg1"/>
              </a:solidFill>
              <a:latin typeface="Poppins Medium"/>
            </a:endParaRPr>
          </a:p>
          <a:p>
            <a:r>
              <a:rPr lang="es-GT" sz="4400" spc="137" dirty="0">
                <a:solidFill>
                  <a:schemeClr val="bg1"/>
                </a:solidFill>
                <a:latin typeface="Poppins Medium"/>
              </a:rPr>
              <a:t>Tormenta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GT" sz="4400" spc="137" dirty="0">
                <a:solidFill>
                  <a:schemeClr val="bg1"/>
                </a:solidFill>
                <a:latin typeface="Poppins Medium"/>
              </a:rPr>
              <a:t>Resolver conflictos y tensiones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GT" sz="4400" spc="137" dirty="0">
                <a:solidFill>
                  <a:schemeClr val="bg1"/>
                </a:solidFill>
                <a:latin typeface="Poppins Medium"/>
              </a:rPr>
              <a:t>(Coaching temperamentos y conductas)</a:t>
            </a:r>
          </a:p>
          <a:p>
            <a:pPr marL="283369" lvl="1">
              <a:lnSpc>
                <a:spcPts val="3202"/>
              </a:lnSpc>
            </a:pPr>
            <a:endParaRPr lang="en-US" sz="3200" spc="137" dirty="0">
              <a:solidFill>
                <a:schemeClr val="bg1"/>
              </a:solidFill>
              <a:latin typeface="Poppins Medium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-228600" y="676998"/>
            <a:ext cx="13821112" cy="1352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s-GT" sz="4800" spc="-117" dirty="0">
                <a:latin typeface="Poppins Bold"/>
              </a:rPr>
              <a:t>Las fases de un equipo </a:t>
            </a:r>
          </a:p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s-GT" sz="4800" spc="-117" dirty="0">
                <a:latin typeface="Poppins Bold"/>
              </a:rPr>
              <a:t>(y el papel del líder en cada una de ellas</a:t>
            </a:r>
            <a:r>
              <a:rPr lang="es-GT" sz="5400" dirty="0">
                <a:latin typeface="Book Antiqua" panose="02040602050305030304" pitchFamily="18" charset="0"/>
              </a:rPr>
              <a:t>)</a:t>
            </a:r>
            <a:endParaRPr lang="en-US" sz="5400" dirty="0">
              <a:solidFill>
                <a:srgbClr val="00040B"/>
              </a:solidFill>
              <a:latin typeface="Anton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ABB10B-DEB1-9649-BC92-EB1C75A4E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19" y="6362700"/>
            <a:ext cx="5667239" cy="56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76136">
            <a:off x="3058745" y="-10419822"/>
            <a:ext cx="28489177" cy="2474997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6330533" y="2552700"/>
            <a:ext cx="10972800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GT" sz="4400" b="1" spc="137" dirty="0">
                <a:solidFill>
                  <a:schemeClr val="bg1"/>
                </a:solidFill>
                <a:latin typeface="Poppins Medium"/>
              </a:rPr>
              <a:t>Normalización</a:t>
            </a:r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GT" sz="4400" b="1" spc="137" dirty="0">
                <a:solidFill>
                  <a:schemeClr val="bg1"/>
                </a:solidFill>
                <a:latin typeface="Poppins Medium"/>
              </a:rPr>
              <a:t>Planeando juntos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GT" sz="4400" b="1" spc="137" dirty="0">
                <a:solidFill>
                  <a:schemeClr val="bg1"/>
                </a:solidFill>
                <a:latin typeface="Poppins Medium"/>
              </a:rPr>
              <a:t>(Facultando temperamentos y conductas)</a:t>
            </a:r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pPr lvl="1"/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pPr lvl="1"/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r>
              <a:rPr lang="es-GT" sz="4400" b="1" spc="137" dirty="0">
                <a:solidFill>
                  <a:schemeClr val="bg1"/>
                </a:solidFill>
                <a:latin typeface="Poppins Medium"/>
              </a:rPr>
              <a:t>Rendimiento</a:t>
            </a:r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GT" sz="4400" b="1" spc="137" dirty="0">
                <a:solidFill>
                  <a:schemeClr val="bg1"/>
                </a:solidFill>
                <a:latin typeface="Poppins Medium"/>
              </a:rPr>
              <a:t>Implementando la visión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GT" sz="4400" b="1" spc="137" dirty="0">
                <a:solidFill>
                  <a:schemeClr val="bg1"/>
                </a:solidFill>
                <a:latin typeface="Poppins Medium"/>
              </a:rPr>
              <a:t>(Apoyando temperamentos y conductas)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4400" b="1" spc="137" dirty="0">
              <a:solidFill>
                <a:schemeClr val="bg1"/>
              </a:solidFill>
              <a:latin typeface="Poppins Medium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96EC15E-B40D-4747-AC83-B6F07F238E9F}"/>
              </a:ext>
            </a:extLst>
          </p:cNvPr>
          <p:cNvSpPr txBox="1"/>
          <p:nvPr/>
        </p:nvSpPr>
        <p:spPr>
          <a:xfrm>
            <a:off x="4038600" y="647700"/>
            <a:ext cx="14630400" cy="1352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s-GT" sz="4800" spc="-117" dirty="0">
                <a:latin typeface="Poppins Bold"/>
              </a:rPr>
              <a:t>Las fases de un equipo </a:t>
            </a:r>
          </a:p>
          <a:p>
            <a:pPr algn="ctr">
              <a:lnSpc>
                <a:spcPts val="5102"/>
              </a:lnSpc>
              <a:spcBef>
                <a:spcPct val="0"/>
              </a:spcBef>
            </a:pPr>
            <a:r>
              <a:rPr lang="es-GT" sz="4800" spc="-117" dirty="0">
                <a:latin typeface="Poppins Bold"/>
              </a:rPr>
              <a:t>(y el papel del líder en cada una de ellas</a:t>
            </a:r>
            <a:r>
              <a:rPr lang="es-GT" sz="5400" dirty="0">
                <a:latin typeface="Book Antiqua" panose="02040602050305030304" pitchFamily="18" charset="0"/>
              </a:rPr>
              <a:t>)</a:t>
            </a:r>
            <a:endParaRPr lang="en-US" sz="5400" dirty="0">
              <a:solidFill>
                <a:srgbClr val="00040B"/>
              </a:solidFill>
              <a:latin typeface="Anton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43D1ED-AD6B-F64C-A34D-BBF88670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276796"/>
            <a:ext cx="5667239" cy="56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63600" y="0"/>
            <a:ext cx="4899373" cy="10287000"/>
          </a:xfrm>
          <a:prstGeom prst="rect">
            <a:avLst/>
          </a:prstGeom>
          <a:solidFill>
            <a:srgbClr val="3AA0AB"/>
          </a:solidFill>
        </p:spPr>
      </p:sp>
      <p:sp>
        <p:nvSpPr>
          <p:cNvPr id="5" name="TextBox 5"/>
          <p:cNvSpPr txBox="1"/>
          <p:nvPr/>
        </p:nvSpPr>
        <p:spPr>
          <a:xfrm>
            <a:off x="1511858" y="3048736"/>
            <a:ext cx="12813742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GT" altLang="en-US" sz="6000" dirty="0">
                <a:solidFill>
                  <a:srgbClr val="0B747F"/>
                </a:solidFill>
                <a:latin typeface="Poppins Bold"/>
              </a:rPr>
              <a:t>Comunicación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GT" altLang="en-US" sz="6000" dirty="0">
                <a:solidFill>
                  <a:srgbClr val="0B747F"/>
                </a:solidFill>
                <a:latin typeface="Poppins Bold"/>
              </a:rPr>
              <a:t>Cooperación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GT" altLang="en-US" sz="6000" dirty="0">
                <a:solidFill>
                  <a:srgbClr val="0B747F"/>
                </a:solidFill>
                <a:latin typeface="Poppins Bold"/>
              </a:rPr>
              <a:t>Contribución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GT" altLang="en-US" sz="6000" dirty="0">
                <a:solidFill>
                  <a:srgbClr val="0B747F"/>
                </a:solidFill>
                <a:latin typeface="Poppins Bold"/>
              </a:rPr>
              <a:t>Compromiso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GT" altLang="en-US" sz="6000" dirty="0">
                <a:solidFill>
                  <a:srgbClr val="0B747F"/>
                </a:solidFill>
                <a:latin typeface="Poppins Bold"/>
              </a:rPr>
              <a:t>Cristo</a:t>
            </a:r>
            <a:endParaRPr lang="en-US" sz="6000" dirty="0">
              <a:solidFill>
                <a:srgbClr val="0B747F"/>
              </a:solidFill>
              <a:latin typeface="Poppins Bold"/>
            </a:endParaRPr>
          </a:p>
          <a:p>
            <a:pPr>
              <a:lnSpc>
                <a:spcPts val="4758"/>
              </a:lnSpc>
            </a:pPr>
            <a:endParaRPr lang="en-US" sz="2400" dirty="0">
              <a:solidFill>
                <a:srgbClr val="0B747F"/>
              </a:solidFill>
              <a:latin typeface="Poppins Bold"/>
            </a:endParaRPr>
          </a:p>
          <a:p>
            <a:pPr>
              <a:lnSpc>
                <a:spcPts val="4758"/>
              </a:lnSpc>
            </a:pPr>
            <a:r>
              <a:rPr lang="en-US" sz="3600" spc="159" dirty="0">
                <a:solidFill>
                  <a:srgbClr val="3AA0AB"/>
                </a:solidFill>
                <a:latin typeface="Poppins Medium"/>
              </a:rPr>
              <a:t>*Steckel, L., (2009) “The Five Cs,” in, Teamwork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36705" y="2628900"/>
            <a:ext cx="4073652" cy="5029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815844" y="668516"/>
            <a:ext cx="1212957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GT" altLang="en-US" sz="6000" spc="-111" dirty="0">
                <a:solidFill>
                  <a:srgbClr val="3AA0AB"/>
                </a:solidFill>
                <a:latin typeface="Poppins Bold"/>
              </a:rPr>
              <a:t>Las “5C” Esenciales para el éxito de un Equipo*</a:t>
            </a:r>
            <a:endParaRPr lang="en-US" sz="60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977518-8759-ED4F-A7C3-164CD7C7D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41" y="7658100"/>
            <a:ext cx="3633118" cy="3633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A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4324" y="4817707"/>
            <a:ext cx="3919347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6301416" y="9567439"/>
            <a:ext cx="1378215" cy="3100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680416" y="424180"/>
            <a:ext cx="1378215" cy="3100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852775" y="2400220"/>
            <a:ext cx="6043516" cy="5571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964997" y="2509018"/>
            <a:ext cx="4928560" cy="50744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874531" y="684577"/>
            <a:ext cx="853893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GT" altLang="en-US" sz="6000" spc="-80" dirty="0">
                <a:solidFill>
                  <a:srgbClr val="FFFFFF"/>
                </a:solidFill>
                <a:latin typeface="Poppins Medium"/>
              </a:rPr>
              <a:t>Tipos de Liderazgo de Equipos</a:t>
            </a:r>
            <a:endParaRPr lang="en-US" sz="6000" spc="-80" dirty="0">
              <a:solidFill>
                <a:srgbClr val="FFFFFF"/>
              </a:solidFill>
              <a:latin typeface="Poppins Medium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B0ADCF-5CB5-7441-98FD-881C3FDC4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40" y="7780134"/>
            <a:ext cx="3633118" cy="3633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99820"/>
            <a:ext cx="18288000" cy="987179"/>
            <a:chOff x="0" y="0"/>
            <a:chExt cx="6186311" cy="12458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245854"/>
            </a:xfrm>
            <a:custGeom>
              <a:avLst/>
              <a:gdLst/>
              <a:ahLst/>
              <a:cxnLst/>
              <a:rect l="l" t="t" r="r" b="b"/>
              <a:pathLst>
                <a:path w="6186311" h="1245854">
                  <a:moveTo>
                    <a:pt x="0" y="0"/>
                  </a:moveTo>
                  <a:lnTo>
                    <a:pt x="6186311" y="0"/>
                  </a:lnTo>
                  <a:lnTo>
                    <a:pt x="6186311" y="1245854"/>
                  </a:lnTo>
                  <a:lnTo>
                    <a:pt x="0" y="1245854"/>
                  </a:lnTo>
                  <a:close/>
                </a:path>
              </a:pathLst>
            </a:custGeom>
            <a:solidFill>
              <a:srgbClr val="3AA0A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295400" y="2298119"/>
            <a:ext cx="13483304" cy="61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¿Cuándo se organizó su equipo?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¿Cuántos miembros hay en el equipo?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Si su equipo tiene nombre, ¿cuál 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¿Cuál es el propósito de su equipo?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4000" spc="129" dirty="0">
              <a:solidFill>
                <a:srgbClr val="3AA0AB"/>
              </a:solidFill>
              <a:latin typeface="Poppins Medium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4000" spc="129" dirty="0">
                <a:solidFill>
                  <a:srgbClr val="3AA0AB"/>
                </a:solidFill>
                <a:latin typeface="Poppins Medium"/>
              </a:rPr>
              <a:t>En promedio, ¿cuánta interacción cara a cara tiene con los miembros del equipo?</a:t>
            </a:r>
          </a:p>
        </p:txBody>
      </p:sp>
      <p:sp>
        <p:nvSpPr>
          <p:cNvPr id="7" name="TextBox 7"/>
          <p:cNvSpPr txBox="1">
            <a:spLocks noChangeAspect="1"/>
          </p:cNvSpPr>
          <p:nvPr/>
        </p:nvSpPr>
        <p:spPr>
          <a:xfrm>
            <a:off x="3803145" y="635998"/>
            <a:ext cx="10681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GT" sz="6000" spc="-111" dirty="0">
                <a:solidFill>
                  <a:srgbClr val="3AA0AB"/>
                </a:solidFill>
                <a:latin typeface="Poppins Bold"/>
              </a:rPr>
              <a:t>Entendiendo a Su Equipo</a:t>
            </a:r>
            <a:endParaRPr lang="en-US" sz="6000" spc="-111" dirty="0">
              <a:solidFill>
                <a:srgbClr val="3AA0AB"/>
              </a:solidFill>
              <a:latin typeface="Poppins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325786" y="9639300"/>
            <a:ext cx="1378215" cy="3100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26A3EF-E1DC-3F4B-8CE6-5148C13B9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0" t="46656" r="3555" b="7902"/>
          <a:stretch/>
        </p:blipFill>
        <p:spPr>
          <a:xfrm>
            <a:off x="13749595" y="3695700"/>
            <a:ext cx="3432272" cy="34803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31CB7-3EE0-264D-BDA1-3FCC4EA4C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486" y="-1180561"/>
            <a:ext cx="3633118" cy="3633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AA0AB"/>
        </a:solidFill>
      </a:spPr>
      <a:bodyPr/>
      <a:lstStyle>
        <a:defPPr algn="l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655</Words>
  <Application>Microsoft Macintosh PowerPoint</Application>
  <PresentationFormat>Personalizado</PresentationFormat>
  <Paragraphs>124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Anton</vt:lpstr>
      <vt:lpstr>Book Antiqua</vt:lpstr>
      <vt:lpstr>Calibri</vt:lpstr>
      <vt:lpstr>Poppins Medium</vt:lpstr>
      <vt:lpstr>Arial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Leadership and Succession</dc:title>
  <cp:lastModifiedBy>Jerson Chupina</cp:lastModifiedBy>
  <cp:revision>68</cp:revision>
  <dcterms:created xsi:type="dcterms:W3CDTF">2006-08-16T00:00:00Z</dcterms:created>
  <dcterms:modified xsi:type="dcterms:W3CDTF">2021-08-07T14:33:00Z</dcterms:modified>
  <dc:identifier>DAEkpjB0wbs</dc:identifier>
</cp:coreProperties>
</file>