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74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 Classic"/>
      <p:regular r:id="rId23"/>
    </p:embeddedFont>
    <p:embeddedFont>
      <p:font typeface="Montserrat Classic Bold"/>
      <p:regular r:id="rId23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2" autoAdjust="0"/>
    <p:restoredTop sz="94830" autoAdjust="0"/>
  </p:normalViewPr>
  <p:slideViewPr>
    <p:cSldViewPr>
      <p:cViewPr varScale="1">
        <p:scale>
          <a:sx n="81" d="100"/>
          <a:sy n="81" d="100"/>
        </p:scale>
        <p:origin x="4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NUL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A6F0A-902C-2C46-B1F3-2EB33B626C79}" type="datetimeFigureOut">
              <a:rPr lang="es-GT" smtClean="0"/>
              <a:t>9/07/21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DFE2F-B186-404C-919F-5D9DFECD4C7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30984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DFE2F-B186-404C-919F-5D9DFECD4C71}" type="slidenum">
              <a:rPr lang="es-GT" smtClean="0"/>
              <a:t>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5258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DFE2F-B186-404C-919F-5D9DFECD4C71}" type="slidenum">
              <a:rPr lang="es-GT" smtClean="0"/>
              <a:t>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025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DFE2F-B186-404C-919F-5D9DFECD4C71}" type="slidenum">
              <a:rPr lang="es-GT" smtClean="0"/>
              <a:t>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13225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DFE2F-B186-404C-919F-5D9DFECD4C71}" type="slidenum">
              <a:rPr lang="es-GT" smtClean="0"/>
              <a:t>10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80194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DFE2F-B186-404C-919F-5D9DFECD4C71}" type="slidenum">
              <a:rPr lang="es-GT" smtClean="0"/>
              <a:t>11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86850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DFE2F-B186-404C-919F-5D9DFECD4C71}" type="slidenum">
              <a:rPr lang="es-GT" smtClean="0"/>
              <a:t>12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82897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DFE2F-B186-404C-919F-5D9DFECD4C71}" type="slidenum">
              <a:rPr lang="es-GT" smtClean="0"/>
              <a:t>13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1832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DFE2F-B186-404C-919F-5D9DFECD4C71}" type="slidenum">
              <a:rPr lang="es-GT" smtClean="0"/>
              <a:t>14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2505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9144000" y="-1006402"/>
            <a:ext cx="13636255" cy="909367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2700000">
            <a:off x="-648614" y="-3153328"/>
            <a:ext cx="14528981" cy="21318055"/>
          </a:xfrm>
          <a:prstGeom prst="rect">
            <a:avLst/>
          </a:prstGeom>
          <a:solidFill>
            <a:srgbClr val="020F27"/>
          </a:solidFill>
        </p:spPr>
      </p:sp>
      <p:sp>
        <p:nvSpPr>
          <p:cNvPr id="4" name="AutoShape 4"/>
          <p:cNvSpPr/>
          <p:nvPr/>
        </p:nvSpPr>
        <p:spPr>
          <a:xfrm rot="-2700000">
            <a:off x="10406143" y="-1462339"/>
            <a:ext cx="57378" cy="6072282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5" name="AutoShape 5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7" name="TextBox 7"/>
          <p:cNvSpPr txBox="1"/>
          <p:nvPr/>
        </p:nvSpPr>
        <p:spPr>
          <a:xfrm>
            <a:off x="267828" y="2272068"/>
            <a:ext cx="11573294" cy="443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9600" dirty="0">
                <a:solidFill>
                  <a:srgbClr val="97BCC7"/>
                </a:solidFill>
                <a:latin typeface="Montserrat Classic Bold"/>
              </a:rPr>
              <a:t>LIDERÁNDONOS A NOSOTROS MISMOS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71800" y="8087276"/>
            <a:ext cx="857290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4000" spc="40" dirty="0">
                <a:solidFill>
                  <a:srgbClr val="F8FBFD"/>
                </a:solidFill>
                <a:latin typeface="Montserrat Classic"/>
              </a:rPr>
              <a:t>Dr. </a:t>
            </a:r>
            <a:r>
              <a:rPr lang="en-US" sz="4000" spc="40" dirty="0" err="1">
                <a:solidFill>
                  <a:srgbClr val="F8FBFD"/>
                </a:solidFill>
                <a:latin typeface="Montserrat Classic"/>
              </a:rPr>
              <a:t>Filimão</a:t>
            </a:r>
            <a:r>
              <a:rPr lang="en-US" sz="4000" spc="40" dirty="0">
                <a:solidFill>
                  <a:srgbClr val="F8FBFD"/>
                </a:solidFill>
                <a:latin typeface="Montserrat Classic"/>
              </a:rPr>
              <a:t> </a:t>
            </a:r>
            <a:r>
              <a:rPr lang="en-US" sz="4000" spc="40" dirty="0" err="1">
                <a:solidFill>
                  <a:srgbClr val="F8FBFD"/>
                </a:solidFill>
                <a:latin typeface="Montserrat Classic"/>
              </a:rPr>
              <a:t>Chambo</a:t>
            </a:r>
            <a:endParaRPr lang="en-US" sz="4000" spc="40" dirty="0">
              <a:solidFill>
                <a:srgbClr val="F8FBFD"/>
              </a:solidFill>
              <a:latin typeface="Montserrat Classic"/>
            </a:endParaRPr>
          </a:p>
          <a:p>
            <a:pPr algn="ctr">
              <a:lnSpc>
                <a:spcPts val="4400"/>
              </a:lnSpc>
            </a:pPr>
            <a:r>
              <a:rPr lang="es-GT" sz="4000" spc="40" dirty="0">
                <a:solidFill>
                  <a:srgbClr val="F8FBFD"/>
                </a:solidFill>
                <a:latin typeface="Montserrat Classic"/>
              </a:rPr>
              <a:t>Superintendente General</a:t>
            </a:r>
            <a:endParaRPr lang="en-US" sz="4000" spc="40" dirty="0">
              <a:solidFill>
                <a:srgbClr val="F8FBFD"/>
              </a:solidFill>
              <a:latin typeface="Montserrat Classic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2A30D52-D42F-984D-97F7-988E0282A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0" y="7277100"/>
            <a:ext cx="4069176" cy="40691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6465213" y="-9040983"/>
            <a:ext cx="2407019" cy="17276940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3" name="AutoShape 3"/>
          <p:cNvSpPr/>
          <p:nvPr/>
        </p:nvSpPr>
        <p:spPr>
          <a:xfrm rot="-2700000">
            <a:off x="14703490" y="9789461"/>
            <a:ext cx="5930465" cy="6072282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4" name="AutoShape 4"/>
          <p:cNvSpPr/>
          <p:nvPr/>
        </p:nvSpPr>
        <p:spPr>
          <a:xfrm rot="-2700000">
            <a:off x="17072753" y="-1817247"/>
            <a:ext cx="57378" cy="6072282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6" name="TextBox 6"/>
          <p:cNvSpPr txBox="1"/>
          <p:nvPr/>
        </p:nvSpPr>
        <p:spPr>
          <a:xfrm>
            <a:off x="1771650" y="2095500"/>
            <a:ext cx="14744700" cy="557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_tradnl" sz="6000" spc="-50">
                <a:solidFill>
                  <a:srgbClr val="97BCC7"/>
                </a:solidFill>
                <a:latin typeface="Montserrat Classic Bold"/>
              </a:rPr>
              <a:t>Liderazgo Espiritual</a:t>
            </a:r>
          </a:p>
          <a:p>
            <a:pPr algn="ctr"/>
            <a:r>
              <a:rPr lang="es-ES_tradnl" sz="6000" spc="-50">
                <a:solidFill>
                  <a:srgbClr val="97BCC7"/>
                </a:solidFill>
                <a:latin typeface="Montserrat Classic Bold"/>
              </a:rPr>
              <a:t>y el Autocuidado del Líder</a:t>
            </a:r>
          </a:p>
          <a:p>
            <a:pPr algn="ctr">
              <a:lnSpc>
                <a:spcPts val="5999"/>
              </a:lnSpc>
            </a:pPr>
            <a:endParaRPr lang="es-ES_tradnl" sz="4500" spc="-50">
              <a:solidFill>
                <a:srgbClr val="97BCC7"/>
              </a:solidFill>
              <a:latin typeface="Montserrat Classic Bold"/>
            </a:endParaRPr>
          </a:p>
          <a:p>
            <a:pPr algn="ctr"/>
            <a:r>
              <a:rPr lang="es-ES_tradnl" sz="4800" spc="-36">
                <a:solidFill>
                  <a:srgbClr val="97BCC7"/>
                </a:solidFill>
                <a:latin typeface="Montserrat Classic"/>
              </a:rPr>
              <a:t>El autocuidado es "un acto de adoración, en el que honramos a Dios al cuidar del cuerpo, mente y emociones".   </a:t>
            </a:r>
          </a:p>
          <a:p>
            <a:pPr algn="ctr"/>
            <a:endParaRPr lang="es-ES_tradnl" sz="4800" spc="-36">
              <a:solidFill>
                <a:srgbClr val="97BCC7"/>
              </a:solidFill>
              <a:latin typeface="Montserrat Classic"/>
            </a:endParaRPr>
          </a:p>
          <a:p>
            <a:pPr algn="r"/>
            <a:r>
              <a:rPr lang="es-ES_tradnl" sz="4800" spc="-36">
                <a:solidFill>
                  <a:srgbClr val="97BCC7"/>
                </a:solidFill>
                <a:latin typeface="Montserrat Classic Bold"/>
              </a:rPr>
              <a:t>Joe Gorman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C7D2F85-5C66-2B4E-BCA2-A8544A39A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01" y="7127667"/>
            <a:ext cx="4069176" cy="40691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6465213" y="-9040983"/>
            <a:ext cx="2407019" cy="17276940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3" name="AutoShape 3"/>
          <p:cNvSpPr/>
          <p:nvPr/>
        </p:nvSpPr>
        <p:spPr>
          <a:xfrm rot="-2700000">
            <a:off x="14703490" y="9789461"/>
            <a:ext cx="5930465" cy="6072282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4" name="AutoShape 4"/>
          <p:cNvSpPr/>
          <p:nvPr/>
        </p:nvSpPr>
        <p:spPr>
          <a:xfrm rot="-2700000">
            <a:off x="17072753" y="-1817247"/>
            <a:ext cx="57378" cy="6072282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6" name="TextBox 6"/>
          <p:cNvSpPr txBox="1"/>
          <p:nvPr/>
        </p:nvSpPr>
        <p:spPr>
          <a:xfrm>
            <a:off x="1028700" y="1810243"/>
            <a:ext cx="16230600" cy="6586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s-ES_tradnl" sz="5400" spc="-34">
                <a:solidFill>
                  <a:srgbClr val="97BCC7"/>
                </a:solidFill>
                <a:latin typeface="Montserrat Classic Bold"/>
              </a:rPr>
              <a:t>Liderazgo Espiritual y </a:t>
            </a:r>
          </a:p>
          <a:p>
            <a:pPr algn="ctr"/>
            <a:r>
              <a:rPr lang="es-ES_tradnl" sz="5400" spc="-34">
                <a:solidFill>
                  <a:srgbClr val="97BCC7"/>
                </a:solidFill>
                <a:latin typeface="Montserrat Classic Bold"/>
              </a:rPr>
              <a:t>el Autocuidado del Líder</a:t>
            </a:r>
          </a:p>
          <a:p>
            <a:pPr algn="ctr"/>
            <a:endParaRPr lang="es-ES_tradnl" sz="4000" spc="-36">
              <a:solidFill>
                <a:srgbClr val="97BCC7"/>
              </a:solidFill>
              <a:latin typeface="Montserrat Classic"/>
            </a:endParaRPr>
          </a:p>
          <a:p>
            <a:pPr algn="ctr"/>
            <a:r>
              <a:rPr lang="es-ES_tradnl" sz="4000" spc="-36">
                <a:solidFill>
                  <a:srgbClr val="97BCC7"/>
                </a:solidFill>
                <a:latin typeface="Montserrat Classic"/>
              </a:rPr>
              <a:t>“El autocuidado nunca es un acto egoísta, es simplemente una buena mayordomía del único regalo que tengo, el regalo que me pusieron en la tierra para ofrecer a los demás. Cada vez que escuchamos a nuestro verdadero yo y le brindamos el cuidado que requiere, lo hacemos no solo por nosotros mismos, sino por las muchas otros vidas que tocamos”.                               </a:t>
            </a:r>
          </a:p>
          <a:p>
            <a:pPr algn="ctr"/>
            <a:endParaRPr lang="es-ES_tradnl" sz="4000" spc="-36">
              <a:solidFill>
                <a:srgbClr val="97BCC7"/>
              </a:solidFill>
              <a:latin typeface="Montserrat Classic"/>
            </a:endParaRPr>
          </a:p>
          <a:p>
            <a:pPr algn="r"/>
            <a:r>
              <a:rPr lang="es-ES_tradnl" sz="4000" spc="-36">
                <a:solidFill>
                  <a:srgbClr val="97BCC7"/>
                </a:solidFill>
                <a:latin typeface="Montserrat Classic"/>
              </a:rPr>
              <a:t>Parker Palmer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9DAB7C7-336D-CC4A-B0D9-8D5754CC2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8801100"/>
            <a:ext cx="2090943" cy="20909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4166779" y="-5141853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18797339" y="1232247"/>
            <a:ext cx="57378" cy="6072282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4" name="AutoShape 4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6" name="TextBox 6"/>
          <p:cNvSpPr txBox="1"/>
          <p:nvPr/>
        </p:nvSpPr>
        <p:spPr>
          <a:xfrm>
            <a:off x="1320116" y="1069181"/>
            <a:ext cx="15821716" cy="36676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s-ES_tradnl" sz="5400" spc="-34">
                <a:solidFill>
                  <a:srgbClr val="97BCC7"/>
                </a:solidFill>
                <a:latin typeface="Montserrat Classic Bold"/>
              </a:rPr>
              <a:t>Liderazgo Espiritual y </a:t>
            </a:r>
          </a:p>
          <a:p>
            <a:pPr algn="ctr">
              <a:lnSpc>
                <a:spcPts val="5759"/>
              </a:lnSpc>
            </a:pPr>
            <a:r>
              <a:rPr lang="es-ES_tradnl" sz="5400" spc="-34">
                <a:solidFill>
                  <a:srgbClr val="97BCC7"/>
                </a:solidFill>
                <a:latin typeface="Montserrat Classic Bold"/>
              </a:rPr>
              <a:t>el Autocuidado del Líder</a:t>
            </a:r>
          </a:p>
          <a:p>
            <a:pPr algn="ctr">
              <a:lnSpc>
                <a:spcPts val="3719"/>
              </a:lnSpc>
            </a:pPr>
            <a:endParaRPr lang="es-ES_tradnl" sz="4400" spc="-48">
              <a:solidFill>
                <a:srgbClr val="97BCC7"/>
              </a:solidFill>
              <a:latin typeface="Montserrat Classic Bold"/>
            </a:endParaRPr>
          </a:p>
          <a:p>
            <a:r>
              <a:rPr lang="es-ES_tradnl" sz="4000" spc="-36">
                <a:solidFill>
                  <a:srgbClr val="97BCC7"/>
                </a:solidFill>
                <a:latin typeface="Montserrat Classic"/>
              </a:rPr>
              <a:t>Oro, “que tú seas prosperado en todas las cosas, y que tengas salud, así como prospera tu alma” (3 Juan 2).</a:t>
            </a:r>
          </a:p>
          <a:p>
            <a:pPr>
              <a:lnSpc>
                <a:spcPts val="3719"/>
              </a:lnSpc>
            </a:pPr>
            <a:endParaRPr lang="es-ES_tradnl" sz="3600" spc="-40">
              <a:solidFill>
                <a:srgbClr val="97BCC7"/>
              </a:solidFill>
              <a:latin typeface="Montserrat Classic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768415" y="4725189"/>
            <a:ext cx="4925117" cy="413709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D0460D5-5E32-C241-9036-08E2121F5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392860"/>
            <a:ext cx="2562676" cy="25626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4166779" y="-5141853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18797339" y="1232247"/>
            <a:ext cx="57378" cy="6072282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4" name="AutoShape 4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6" name="TextBox 6"/>
          <p:cNvSpPr txBox="1"/>
          <p:nvPr/>
        </p:nvSpPr>
        <p:spPr>
          <a:xfrm>
            <a:off x="1066800" y="1013758"/>
            <a:ext cx="16192499" cy="4457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_tradnl" sz="5400" spc="-34">
                <a:solidFill>
                  <a:srgbClr val="97BCC7"/>
                </a:solidFill>
                <a:latin typeface="Montserrat Classic Bold"/>
              </a:rPr>
              <a:t>Liderazgo Espiritual y </a:t>
            </a:r>
          </a:p>
          <a:p>
            <a:pPr algn="ctr"/>
            <a:r>
              <a:rPr lang="es-ES_tradnl" sz="5400" spc="-34">
                <a:solidFill>
                  <a:srgbClr val="97BCC7"/>
                </a:solidFill>
                <a:latin typeface="Montserrat Classic Bold"/>
              </a:rPr>
              <a:t>el Autocuidado del Líder</a:t>
            </a:r>
          </a:p>
          <a:p>
            <a:pPr algn="ctr">
              <a:lnSpc>
                <a:spcPts val="3719"/>
              </a:lnSpc>
            </a:pPr>
            <a:endParaRPr lang="es-ES_tradnl" sz="4400" spc="-48">
              <a:solidFill>
                <a:srgbClr val="97BCC7"/>
              </a:solidFill>
              <a:latin typeface="Montserrat Classic Bold"/>
            </a:endParaRPr>
          </a:p>
          <a:p>
            <a:pPr>
              <a:lnSpc>
                <a:spcPts val="3719"/>
              </a:lnSpc>
            </a:pPr>
            <a:endParaRPr lang="es-ES_tradnl" sz="4400" spc="-48">
              <a:solidFill>
                <a:srgbClr val="97BCC7"/>
              </a:solidFill>
              <a:latin typeface="Montserrat Classic Bold"/>
            </a:endParaRPr>
          </a:p>
          <a:p>
            <a:r>
              <a:rPr lang="es-ES_tradnl" sz="4000" spc="-36">
                <a:solidFill>
                  <a:srgbClr val="97BCC7"/>
                </a:solidFill>
                <a:latin typeface="Montserrat Classic"/>
              </a:rPr>
              <a:t>Permitir que otros sean parte de nuestro caminar, es una expresión de confianza en Dios, sabiendo que Él puede usar a otros para satisfacer nuestras necesidades de salud espiritual, física y mental.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B420976-C7B2-9A46-A8F6-51E122060F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51" b="56638"/>
          <a:stretch/>
        </p:blipFill>
        <p:spPr>
          <a:xfrm>
            <a:off x="10527180" y="4914232"/>
            <a:ext cx="5448300" cy="4495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3C79506-C186-894B-823C-949CA2A08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392860"/>
            <a:ext cx="2562676" cy="25626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3332753" y="-5568370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-3005235" y="2349256"/>
            <a:ext cx="6665510" cy="50247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4" name="AutoShape 4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6" name="TextBox 6"/>
          <p:cNvSpPr txBox="1"/>
          <p:nvPr/>
        </p:nvSpPr>
        <p:spPr>
          <a:xfrm>
            <a:off x="1524000" y="1080468"/>
            <a:ext cx="15240000" cy="4957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_tradnl" sz="5400" spc="-34">
                <a:solidFill>
                  <a:srgbClr val="97BCC7"/>
                </a:solidFill>
                <a:latin typeface="Montserrat Classic Bold"/>
              </a:rPr>
              <a:t>Liderazgo Espiritual y </a:t>
            </a:r>
          </a:p>
          <a:p>
            <a:pPr algn="ctr"/>
            <a:r>
              <a:rPr lang="es-ES_tradnl" sz="5400" spc="-34">
                <a:solidFill>
                  <a:srgbClr val="97BCC7"/>
                </a:solidFill>
                <a:latin typeface="Montserrat Classic Bold"/>
              </a:rPr>
              <a:t>el Autocuidado del Líder</a:t>
            </a:r>
          </a:p>
          <a:p>
            <a:pPr algn="ctr">
              <a:lnSpc>
                <a:spcPts val="4079"/>
              </a:lnSpc>
            </a:pPr>
            <a:endParaRPr lang="es-ES_tradnl" sz="4400" spc="-48">
              <a:solidFill>
                <a:srgbClr val="97BCC7"/>
              </a:solidFill>
              <a:latin typeface="Montserrat Classic Bold"/>
            </a:endParaRPr>
          </a:p>
          <a:p>
            <a:r>
              <a:rPr lang="es-ES_tradnl" sz="3200" spc="-35">
                <a:solidFill>
                  <a:srgbClr val="97BCC7"/>
                </a:solidFill>
                <a:latin typeface="Montserrat Classic"/>
              </a:rPr>
              <a:t>S</a:t>
            </a:r>
            <a:r>
              <a:rPr lang="es-ES_tradnl" sz="4000" spc="-36">
                <a:solidFill>
                  <a:srgbClr val="97BCC7"/>
                </a:solidFill>
                <a:latin typeface="Montserrat Classic"/>
              </a:rPr>
              <a:t>er una comunidad en donde otros pueden encontrar sanidad es una señal de nuestra disposición a participar con Dios en su obra. Fuimos creados para vivir en comunidad.</a:t>
            </a:r>
          </a:p>
          <a:p>
            <a:pPr>
              <a:lnSpc>
                <a:spcPts val="3600"/>
              </a:lnSpc>
            </a:pPr>
            <a:endParaRPr lang="es-ES_tradnl" sz="3200" spc="-35">
              <a:solidFill>
                <a:srgbClr val="97BCC7"/>
              </a:solidFill>
              <a:latin typeface="Montserrat Classic"/>
            </a:endParaRPr>
          </a:p>
          <a:p>
            <a:pPr>
              <a:lnSpc>
                <a:spcPts val="3600"/>
              </a:lnSpc>
            </a:pPr>
            <a:endParaRPr lang="es-ES_tradnl" sz="3200" spc="-35">
              <a:solidFill>
                <a:srgbClr val="97BCC7"/>
              </a:solidFill>
              <a:latin typeface="Montserrat Classic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7FA1B82-5D58-CD46-9872-EC2C00CEED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3" r="2593" b="20814"/>
          <a:stretch/>
        </p:blipFill>
        <p:spPr>
          <a:xfrm>
            <a:off x="3962400" y="5905500"/>
            <a:ext cx="10020300" cy="26975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2EB4AF9-8E0E-0F47-8943-611EE22BA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392860"/>
            <a:ext cx="2562676" cy="25626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6" name="TextBox 6"/>
          <p:cNvSpPr txBox="1"/>
          <p:nvPr/>
        </p:nvSpPr>
        <p:spPr>
          <a:xfrm>
            <a:off x="1143000" y="1042139"/>
            <a:ext cx="16116299" cy="3880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_tradnl" sz="5400" spc="-34">
                <a:solidFill>
                  <a:srgbClr val="97BCC7"/>
                </a:solidFill>
                <a:latin typeface="Montserrat Classic Bold"/>
              </a:rPr>
              <a:t>Liderazgo Espiritual y </a:t>
            </a:r>
          </a:p>
          <a:p>
            <a:pPr algn="ctr"/>
            <a:r>
              <a:rPr lang="es-ES_tradnl" sz="5400" spc="-34">
                <a:solidFill>
                  <a:srgbClr val="97BCC7"/>
                </a:solidFill>
                <a:latin typeface="Montserrat Classic Bold"/>
              </a:rPr>
              <a:t>el Autocuidado del Líder</a:t>
            </a:r>
          </a:p>
          <a:p>
            <a:pPr algn="ctr">
              <a:lnSpc>
                <a:spcPts val="4079"/>
              </a:lnSpc>
            </a:pPr>
            <a:endParaRPr lang="es-ES_tradnl" sz="4400" spc="-48">
              <a:solidFill>
                <a:srgbClr val="97BCC7"/>
              </a:solidFill>
              <a:latin typeface="Montserrat Classic Bold"/>
            </a:endParaRPr>
          </a:p>
          <a:p>
            <a:pPr>
              <a:lnSpc>
                <a:spcPts val="3600"/>
              </a:lnSpc>
            </a:pPr>
            <a:endParaRPr lang="es-ES_tradnl" sz="4400" spc="-48">
              <a:solidFill>
                <a:srgbClr val="97BCC7"/>
              </a:solidFill>
              <a:latin typeface="Montserrat Classic Bold"/>
            </a:endParaRPr>
          </a:p>
          <a:p>
            <a:r>
              <a:rPr lang="es-ES_tradnl" sz="4000" spc="-36">
                <a:solidFill>
                  <a:srgbClr val="97BCC7"/>
                </a:solidFill>
                <a:latin typeface="Montserrat Classic"/>
              </a:rPr>
              <a:t>Necesitamos estar juntos; somos el cuerpo de Cristo, y por eso, nos apoyamos unos a otros y también al mundo a través de oraciones de intercesión.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734800" y="5659449"/>
            <a:ext cx="3477644" cy="3477644"/>
          </a:xfrm>
          <a:prstGeom prst="rect">
            <a:avLst/>
          </a:prstGeom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id="{19B5F090-70B4-F74C-BDB0-CC089684969F}"/>
              </a:ext>
            </a:extLst>
          </p:cNvPr>
          <p:cNvSpPr/>
          <p:nvPr/>
        </p:nvSpPr>
        <p:spPr>
          <a:xfrm rot="-2700000">
            <a:off x="-3332753" y="-5568370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2F1274B0-8AD0-C44B-98FD-6274CBA41337}"/>
              </a:ext>
            </a:extLst>
          </p:cNvPr>
          <p:cNvSpPr/>
          <p:nvPr/>
        </p:nvSpPr>
        <p:spPr>
          <a:xfrm rot="-2700000">
            <a:off x="-3005235" y="2349256"/>
            <a:ext cx="6665510" cy="50247"/>
          </a:xfrm>
          <a:prstGeom prst="rect">
            <a:avLst/>
          </a:prstGeom>
          <a:solidFill>
            <a:srgbClr val="FAFF00"/>
          </a:solidFill>
        </p:spPr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47A8CA8-E3A9-094F-8509-D84514C28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392860"/>
            <a:ext cx="2562676" cy="25626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6" name="TextBox 6"/>
          <p:cNvSpPr txBox="1"/>
          <p:nvPr/>
        </p:nvSpPr>
        <p:spPr>
          <a:xfrm>
            <a:off x="971550" y="3405845"/>
            <a:ext cx="16344899" cy="3475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ES_tradnl" sz="7200" b="1" spc="-42">
                <a:solidFill>
                  <a:schemeClr val="bg1"/>
                </a:solidFill>
                <a:latin typeface="Montserrat Classic Bold"/>
              </a:rPr>
              <a:t>Preguntas en grupos pequeños</a:t>
            </a:r>
          </a:p>
          <a:p>
            <a:pPr algn="ctr">
              <a:lnSpc>
                <a:spcPts val="4079"/>
              </a:lnSpc>
            </a:pPr>
            <a:endParaRPr lang="es-ES_tradnl" sz="4400" spc="-48">
              <a:solidFill>
                <a:srgbClr val="97BCC7"/>
              </a:solidFill>
              <a:latin typeface="Montserrat Classic Bold"/>
            </a:endParaRPr>
          </a:p>
          <a:p>
            <a:pPr>
              <a:lnSpc>
                <a:spcPts val="3600"/>
              </a:lnSpc>
            </a:pPr>
            <a:endParaRPr lang="es-ES_tradnl" sz="4400" spc="-48">
              <a:solidFill>
                <a:srgbClr val="97BCC7"/>
              </a:solidFill>
              <a:latin typeface="Montserrat Classic Bold"/>
            </a:endParaRPr>
          </a:p>
          <a:p>
            <a:pPr algn="ctr"/>
            <a:r>
              <a:rPr lang="es-ES_tradnl" sz="6000" spc="-42">
                <a:solidFill>
                  <a:srgbClr val="97BCC7"/>
                </a:solidFill>
                <a:latin typeface="Montserrat Classic Bold"/>
              </a:rPr>
              <a:t>¿Qué cualidades buscar en la persona a la que puedes acudir?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19B5F090-70B4-F74C-BDB0-CC089684969F}"/>
              </a:ext>
            </a:extLst>
          </p:cNvPr>
          <p:cNvSpPr/>
          <p:nvPr/>
        </p:nvSpPr>
        <p:spPr>
          <a:xfrm rot="-2700000">
            <a:off x="-3332753" y="-5568370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2F1274B0-8AD0-C44B-98FD-6274CBA41337}"/>
              </a:ext>
            </a:extLst>
          </p:cNvPr>
          <p:cNvSpPr/>
          <p:nvPr/>
        </p:nvSpPr>
        <p:spPr>
          <a:xfrm rot="-2700000">
            <a:off x="-3005235" y="2349256"/>
            <a:ext cx="6665510" cy="50247"/>
          </a:xfrm>
          <a:prstGeom prst="rect">
            <a:avLst/>
          </a:prstGeom>
          <a:solidFill>
            <a:srgbClr val="FAFF00"/>
          </a:solidFill>
        </p:spPr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7E48E3-896B-A04A-A54D-BEF86F2C8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392860"/>
            <a:ext cx="2562676" cy="256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0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>
            <a:fillRect/>
          </a:stretch>
        </p:blipFill>
        <p:spPr>
          <a:xfrm>
            <a:off x="-5931644" y="5740161"/>
            <a:ext cx="13636255" cy="909367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2700000">
            <a:off x="624389" y="-6171485"/>
            <a:ext cx="16048215" cy="20267365"/>
          </a:xfrm>
          <a:prstGeom prst="rect">
            <a:avLst/>
          </a:prstGeom>
          <a:solidFill>
            <a:srgbClr val="020F27"/>
          </a:solidFill>
        </p:spPr>
      </p:sp>
      <p:sp>
        <p:nvSpPr>
          <p:cNvPr id="5" name="AutoShape 5"/>
          <p:cNvSpPr/>
          <p:nvPr/>
        </p:nvSpPr>
        <p:spPr>
          <a:xfrm rot="-2700000">
            <a:off x="15317945" y="8527821"/>
            <a:ext cx="3882710" cy="3975558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6" name="AutoShape 6"/>
          <p:cNvSpPr/>
          <p:nvPr/>
        </p:nvSpPr>
        <p:spPr>
          <a:xfrm rot="-2700000">
            <a:off x="-759148" y="-3785083"/>
            <a:ext cx="57378" cy="6072282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7" name="TextBox 7"/>
          <p:cNvSpPr txBox="1"/>
          <p:nvPr/>
        </p:nvSpPr>
        <p:spPr>
          <a:xfrm>
            <a:off x="1066800" y="2373511"/>
            <a:ext cx="16306800" cy="4339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_tradnl" sz="6600" spc="-34" dirty="0">
                <a:solidFill>
                  <a:srgbClr val="97BCC7"/>
                </a:solidFill>
                <a:latin typeface="Montserrat Classic Bold"/>
              </a:rPr>
              <a:t>Liderazgo y Legado </a:t>
            </a:r>
          </a:p>
          <a:p>
            <a:pPr algn="ctr"/>
            <a:endParaRPr lang="es-ES_tradnl" sz="5400" spc="-34" dirty="0">
              <a:solidFill>
                <a:srgbClr val="97BCC7"/>
              </a:solidFill>
              <a:latin typeface="Montserrat Classic Bold"/>
            </a:endParaRPr>
          </a:p>
          <a:p>
            <a:pPr algn="ctr"/>
            <a:r>
              <a:rPr lang="es-ES_tradnl" sz="5400" spc="-33" dirty="0">
                <a:solidFill>
                  <a:srgbClr val="97BCC7"/>
                </a:solidFill>
                <a:latin typeface="Montserrat Classic"/>
              </a:rPr>
              <a:t>”Acordaos de vuestros pastores, que os hablaron la palabra de Dios; considerad cuál haya sido el resultado de su conducta, e imitad su fe” (Hebreos 13:7).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2B9AFB-9667-724B-A4A2-5F34A5823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7806713"/>
            <a:ext cx="3432787" cy="34327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6465213" y="-9040983"/>
            <a:ext cx="2407019" cy="17276940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3" name="AutoShape 3"/>
          <p:cNvSpPr/>
          <p:nvPr/>
        </p:nvSpPr>
        <p:spPr>
          <a:xfrm rot="-2700000">
            <a:off x="14703490" y="9789461"/>
            <a:ext cx="5930465" cy="6072282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4" name="AutoShape 4"/>
          <p:cNvSpPr/>
          <p:nvPr/>
        </p:nvSpPr>
        <p:spPr>
          <a:xfrm rot="-2700000">
            <a:off x="17072753" y="-1817247"/>
            <a:ext cx="57378" cy="6072282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6" name="TextBox 6"/>
          <p:cNvSpPr txBox="1"/>
          <p:nvPr/>
        </p:nvSpPr>
        <p:spPr>
          <a:xfrm>
            <a:off x="1371600" y="1124745"/>
            <a:ext cx="15544800" cy="822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_tradnl" sz="6000" spc="-55">
                <a:solidFill>
                  <a:srgbClr val="97BCC7"/>
                </a:solidFill>
                <a:latin typeface="Montserrat Classic Bold"/>
              </a:rPr>
              <a:t>¿Qué es auto liderazgo?</a:t>
            </a:r>
          </a:p>
          <a:p>
            <a:pPr algn="ctr"/>
            <a:endParaRPr lang="es-ES_tradnl" sz="6000" spc="-55">
              <a:solidFill>
                <a:srgbClr val="97BCC7"/>
              </a:solidFill>
              <a:latin typeface="Montserrat Classic Bold"/>
            </a:endParaRPr>
          </a:p>
          <a:p>
            <a:r>
              <a:rPr lang="es-ES_tradnl" sz="4800" spc="-33">
                <a:solidFill>
                  <a:srgbClr val="97BCC7"/>
                </a:solidFill>
                <a:latin typeface="Montserrat Classic"/>
              </a:rPr>
              <a:t>Es un proceso de aprender a liderarse a uno mismo.</a:t>
            </a:r>
          </a:p>
          <a:p>
            <a:endParaRPr lang="es-ES_tradnl" sz="4400" spc="-39">
              <a:solidFill>
                <a:srgbClr val="97BCC7"/>
              </a:solidFill>
              <a:latin typeface="Montserrat Classic"/>
            </a:endParaRPr>
          </a:p>
          <a:p>
            <a:pPr marL="863599" lvl="1" indent="-431800">
              <a:buFont typeface="Arial"/>
              <a:buChar char="•"/>
            </a:pPr>
            <a:r>
              <a:rPr lang="es-ES_tradnl" sz="4400" spc="-39">
                <a:solidFill>
                  <a:srgbClr val="97BCC7"/>
                </a:solidFill>
                <a:latin typeface="Montserrat Classic"/>
              </a:rPr>
              <a:t>Entendiendo quién eres.</a:t>
            </a:r>
          </a:p>
          <a:p>
            <a:pPr marL="863599" lvl="1" indent="-431800">
              <a:buFont typeface="Arial"/>
              <a:buChar char="•"/>
            </a:pPr>
            <a:r>
              <a:rPr lang="es-ES_tradnl" sz="4800" spc="-33">
                <a:solidFill>
                  <a:srgbClr val="97BCC7"/>
                </a:solidFill>
                <a:latin typeface="Montserrat Classic"/>
              </a:rPr>
              <a:t>Identificando tus experiencias deseadas y dirigiéndote intencionalmente hacia ellas.</a:t>
            </a:r>
          </a:p>
          <a:p>
            <a:pPr marL="863599" lvl="1" indent="-431800">
              <a:lnSpc>
                <a:spcPts val="4799"/>
              </a:lnSpc>
              <a:buFont typeface="Arial"/>
              <a:buChar char="•"/>
            </a:pPr>
            <a:endParaRPr lang="es-ES_tradnl" sz="3999" spc="-39">
              <a:solidFill>
                <a:srgbClr val="97BCC7"/>
              </a:solidFill>
              <a:latin typeface="Montserrat Classic"/>
            </a:endParaRPr>
          </a:p>
          <a:p>
            <a:pPr marL="863599" lvl="1" indent="-431800">
              <a:lnSpc>
                <a:spcPts val="4799"/>
              </a:lnSpc>
              <a:buFont typeface="Arial"/>
              <a:buChar char="•"/>
            </a:pPr>
            <a:endParaRPr lang="es-ES_tradnl" sz="3999" spc="-39">
              <a:solidFill>
                <a:srgbClr val="97BCC7"/>
              </a:solidFill>
              <a:latin typeface="Montserrat Classic"/>
            </a:endParaRPr>
          </a:p>
          <a:p>
            <a:pPr>
              <a:lnSpc>
                <a:spcPts val="4079"/>
              </a:lnSpc>
            </a:pPr>
            <a:endParaRPr lang="es-ES_tradnl" sz="3999" spc="-39">
              <a:solidFill>
                <a:srgbClr val="97BCC7"/>
              </a:solidFill>
              <a:latin typeface="Montserrat Classic"/>
            </a:endParaRPr>
          </a:p>
          <a:p>
            <a:pPr>
              <a:lnSpc>
                <a:spcPts val="4079"/>
              </a:lnSpc>
            </a:pPr>
            <a:endParaRPr lang="es-ES_tradnl" sz="3999" spc="-39">
              <a:solidFill>
                <a:srgbClr val="97BCC7"/>
              </a:solidFill>
              <a:latin typeface="Montserrat Classic"/>
            </a:endParaRPr>
          </a:p>
          <a:p>
            <a:pPr>
              <a:lnSpc>
                <a:spcPts val="4079"/>
              </a:lnSpc>
            </a:pPr>
            <a:endParaRPr lang="es-ES_tradnl" sz="3999" spc="-39">
              <a:solidFill>
                <a:srgbClr val="97BCC7"/>
              </a:solidFill>
              <a:latin typeface="Montserrat Classic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073733" y="5023197"/>
            <a:ext cx="1345846" cy="286350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A73B52B-8DEF-6645-B613-A15BDF198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01" y="7127667"/>
            <a:ext cx="4069176" cy="4069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5556670" y="-2178547"/>
            <a:ext cx="3405260" cy="3404594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16166727" y="-210756"/>
            <a:ext cx="7581543" cy="50115"/>
          </a:xfrm>
          <a:prstGeom prst="rect">
            <a:avLst/>
          </a:prstGeom>
          <a:solidFill>
            <a:srgbClr val="020F27"/>
          </a:solidFill>
        </p:spPr>
      </p:sp>
      <p:sp>
        <p:nvSpPr>
          <p:cNvPr id="4" name="AutoShape 4"/>
          <p:cNvSpPr/>
          <p:nvPr/>
        </p:nvSpPr>
        <p:spPr>
          <a:xfrm rot="-3393802">
            <a:off x="5731713" y="5779353"/>
            <a:ext cx="43907" cy="11716373"/>
          </a:xfrm>
          <a:prstGeom prst="rect">
            <a:avLst/>
          </a:prstGeom>
          <a:solidFill>
            <a:srgbClr val="020F27"/>
          </a:solidFill>
        </p:spPr>
      </p:sp>
      <p:sp>
        <p:nvSpPr>
          <p:cNvPr id="5" name="AutoShape 5"/>
          <p:cNvSpPr/>
          <p:nvPr/>
        </p:nvSpPr>
        <p:spPr>
          <a:xfrm rot="-3440572">
            <a:off x="-2432366" y="9709314"/>
            <a:ext cx="7904761" cy="7903215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7" name="TextBox 7"/>
          <p:cNvSpPr txBox="1"/>
          <p:nvPr/>
        </p:nvSpPr>
        <p:spPr>
          <a:xfrm>
            <a:off x="1108756" y="1409700"/>
            <a:ext cx="16070487" cy="7883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s-ES_tradnl" sz="6000" spc="-52">
                <a:solidFill>
                  <a:schemeClr val="bg1"/>
                </a:solidFill>
                <a:latin typeface="Montserrat Classic Bold"/>
              </a:rPr>
              <a:t>¿Por qué es importante liderarnos a nosotros mismos?</a:t>
            </a:r>
          </a:p>
          <a:p>
            <a:pPr algn="ctr">
              <a:lnSpc>
                <a:spcPts val="4079"/>
              </a:lnSpc>
            </a:pPr>
            <a:endParaRPr lang="es-ES_tradnl" sz="5200" spc="-52">
              <a:solidFill>
                <a:srgbClr val="97BCC7"/>
              </a:solidFill>
              <a:latin typeface="Montserrat Classic Bold"/>
            </a:endParaRPr>
          </a:p>
          <a:p>
            <a:r>
              <a:rPr lang="es-ES_tradnl" sz="4400" spc="-39">
                <a:solidFill>
                  <a:srgbClr val="97BCC7"/>
                </a:solidFill>
                <a:latin typeface="Montserrat Classic Bold"/>
              </a:rPr>
              <a:t>¡No puedes liderar si no has aprendido a liderarte a ti mismo!</a:t>
            </a:r>
          </a:p>
          <a:p>
            <a:endParaRPr lang="es-ES_tradnl" sz="4400" spc="-39">
              <a:solidFill>
                <a:srgbClr val="97BCC7"/>
              </a:solidFill>
              <a:latin typeface="Montserrat Classic Bold"/>
            </a:endParaRPr>
          </a:p>
          <a:p>
            <a:r>
              <a:rPr lang="es-ES_tradnl" sz="4800" spc="-39">
                <a:solidFill>
                  <a:srgbClr val="97BCC7"/>
                </a:solidFill>
                <a:latin typeface="Montserrat Classic"/>
              </a:rPr>
              <a:t>"Un líder traza caminos y metas para los seguidores que quizás ellos mismos nunca hubieran soñado". </a:t>
            </a:r>
          </a:p>
          <a:p>
            <a:pPr algn="r"/>
            <a:r>
              <a:rPr lang="es-ES_tradnl" sz="4800" spc="-39">
                <a:solidFill>
                  <a:srgbClr val="97BCC7"/>
                </a:solidFill>
                <a:latin typeface="Montserrat Classic Bold"/>
              </a:rPr>
              <a:t>Reuel Khoza</a:t>
            </a:r>
          </a:p>
          <a:p>
            <a:pPr>
              <a:lnSpc>
                <a:spcPts val="4799"/>
              </a:lnSpc>
            </a:pPr>
            <a:endParaRPr lang="es-ES_tradnl" sz="3999" spc="-39">
              <a:solidFill>
                <a:srgbClr val="97BCC7"/>
              </a:solidFill>
              <a:latin typeface="Montserrat Classic Bold"/>
            </a:endParaRPr>
          </a:p>
          <a:p>
            <a:pPr>
              <a:lnSpc>
                <a:spcPts val="4079"/>
              </a:lnSpc>
            </a:pPr>
            <a:endParaRPr lang="es-ES_tradnl" sz="3999" spc="-39">
              <a:solidFill>
                <a:srgbClr val="97BCC7"/>
              </a:solidFill>
              <a:latin typeface="Montserrat Classic Bold"/>
            </a:endParaRPr>
          </a:p>
          <a:p>
            <a:pPr>
              <a:lnSpc>
                <a:spcPts val="4079"/>
              </a:lnSpc>
            </a:pPr>
            <a:endParaRPr lang="es-ES_tradnl" sz="3999" spc="-39">
              <a:solidFill>
                <a:srgbClr val="97BCC7"/>
              </a:solidFill>
              <a:latin typeface="Montserrat Classic Bold"/>
            </a:endParaRPr>
          </a:p>
          <a:p>
            <a:pPr>
              <a:lnSpc>
                <a:spcPts val="4079"/>
              </a:lnSpc>
            </a:pPr>
            <a:endParaRPr lang="es-ES_tradnl" sz="3999" spc="-39">
              <a:solidFill>
                <a:srgbClr val="97BCC7"/>
              </a:solidFill>
              <a:latin typeface="Montserrat Classic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4754" y="7513728"/>
            <a:ext cx="2641526" cy="214624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DD92564-7B3D-7F43-967C-640EB7106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32" y="8294960"/>
            <a:ext cx="2773776" cy="27737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5556670" y="-2178547"/>
            <a:ext cx="3405260" cy="3404594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16166727" y="-210756"/>
            <a:ext cx="7581543" cy="50115"/>
          </a:xfrm>
          <a:prstGeom prst="rect">
            <a:avLst/>
          </a:prstGeom>
          <a:solidFill>
            <a:srgbClr val="020F27"/>
          </a:solidFill>
        </p:spPr>
      </p:sp>
      <p:sp>
        <p:nvSpPr>
          <p:cNvPr id="4" name="AutoShape 4"/>
          <p:cNvSpPr/>
          <p:nvPr/>
        </p:nvSpPr>
        <p:spPr>
          <a:xfrm rot="-3393802">
            <a:off x="5731713" y="5779353"/>
            <a:ext cx="43907" cy="11716373"/>
          </a:xfrm>
          <a:prstGeom prst="rect">
            <a:avLst/>
          </a:prstGeom>
          <a:solidFill>
            <a:srgbClr val="020F27"/>
          </a:solidFill>
        </p:spPr>
      </p:sp>
      <p:sp>
        <p:nvSpPr>
          <p:cNvPr id="5" name="AutoShape 5"/>
          <p:cNvSpPr/>
          <p:nvPr/>
        </p:nvSpPr>
        <p:spPr>
          <a:xfrm rot="-3440572">
            <a:off x="-2432366" y="9709314"/>
            <a:ext cx="7904761" cy="7903215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7" name="TextBox 7"/>
          <p:cNvSpPr txBox="1"/>
          <p:nvPr/>
        </p:nvSpPr>
        <p:spPr>
          <a:xfrm>
            <a:off x="1047750" y="3009900"/>
            <a:ext cx="16192499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_tradnl" sz="7200" b="1" spc="-42">
                <a:solidFill>
                  <a:schemeClr val="bg1"/>
                </a:solidFill>
                <a:latin typeface="Montserrat Classic Bold"/>
              </a:rPr>
              <a:t>Preguntas en grupos pequeños</a:t>
            </a:r>
            <a:endParaRPr lang="es-ES_tradnl" sz="6000" b="1" spc="-42">
              <a:solidFill>
                <a:schemeClr val="bg1"/>
              </a:solidFill>
              <a:latin typeface="Montserrat Classic Bold"/>
            </a:endParaRPr>
          </a:p>
          <a:p>
            <a:pPr algn="ctr"/>
            <a:br>
              <a:rPr lang="es-ES_tradnl" sz="6000" spc="-42">
                <a:solidFill>
                  <a:srgbClr val="97BCC7"/>
                </a:solidFill>
                <a:latin typeface="Montserrat Classic Bold"/>
              </a:rPr>
            </a:br>
            <a:r>
              <a:rPr lang="es-ES_tradnl" sz="6000" spc="-42">
                <a:solidFill>
                  <a:srgbClr val="97BCC7"/>
                </a:solidFill>
                <a:latin typeface="Montserrat Classic Bold"/>
              </a:rPr>
              <a:t>¿Cuáles son los beneficios de cuidar de sí mismo y cuáles son los peligros de no hacerlo?</a:t>
            </a:r>
            <a:endParaRPr lang="es-ES_tradnl" sz="6000" spc="-39">
              <a:solidFill>
                <a:srgbClr val="97BCC7"/>
              </a:solidFill>
              <a:latin typeface="Montserrat Classic Bold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EDE91C2-0BA0-8C45-9E4D-7C4C0A350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32" y="8294960"/>
            <a:ext cx="2773776" cy="27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9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4166779" y="-5141853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18797339" y="1232247"/>
            <a:ext cx="57378" cy="6072282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4" name="AutoShape 4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6" name="TextBox 6"/>
          <p:cNvSpPr txBox="1"/>
          <p:nvPr/>
        </p:nvSpPr>
        <p:spPr>
          <a:xfrm>
            <a:off x="924526" y="2400300"/>
            <a:ext cx="16421099" cy="5403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_tradnl" sz="5400" spc="-35">
                <a:solidFill>
                  <a:srgbClr val="97BCC7"/>
                </a:solidFill>
                <a:latin typeface="Montserrat Classic Bold"/>
              </a:rPr>
              <a:t>Liderazgo Espiritual y Auto Liderazgo</a:t>
            </a:r>
          </a:p>
          <a:p>
            <a:pPr algn="ctr"/>
            <a:endParaRPr lang="es-ES_tradnl" sz="4400" spc="-35" dirty="0">
              <a:solidFill>
                <a:srgbClr val="97BCC7"/>
              </a:solidFill>
              <a:latin typeface="Montserrat Classic Bold"/>
            </a:endParaRPr>
          </a:p>
          <a:p>
            <a:r>
              <a:rPr lang="es-ES_tradnl" sz="4400" spc="-33" dirty="0">
                <a:solidFill>
                  <a:srgbClr val="97BCC7"/>
                </a:solidFill>
                <a:latin typeface="Montserrat Classic"/>
              </a:rPr>
              <a:t>Los líderes espirituales reconocen que todo lo que son, y tienen, proviene del Señor.</a:t>
            </a:r>
          </a:p>
          <a:p>
            <a:endParaRPr lang="es-ES_tradnl" sz="4400" spc="-33" dirty="0">
              <a:solidFill>
                <a:srgbClr val="97BCC7"/>
              </a:solidFill>
              <a:latin typeface="Montserrat Classic"/>
            </a:endParaRPr>
          </a:p>
          <a:p>
            <a:r>
              <a:rPr lang="es-ES_tradnl" sz="4400" spc="-33" dirty="0">
                <a:solidFill>
                  <a:srgbClr val="97BCC7"/>
                </a:solidFill>
                <a:latin typeface="Montserrat Classic"/>
              </a:rPr>
              <a:t>Reconocen que dependen completamente de Dios, y abrazan su misión o rol de liderazgo como un llamado de Dios.</a:t>
            </a:r>
          </a:p>
          <a:p>
            <a:pPr>
              <a:lnSpc>
                <a:spcPts val="4079"/>
              </a:lnSpc>
            </a:pPr>
            <a:endParaRPr lang="es-ES_tradnl" sz="3399" spc="-33" dirty="0">
              <a:solidFill>
                <a:srgbClr val="97BCC7"/>
              </a:solidFill>
              <a:latin typeface="Montserrat Classic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25A4D95-B203-9148-99FA-C47C9E65D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01" y="7127667"/>
            <a:ext cx="4069176" cy="40691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2640236" y="-6367038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-3943072" y="2957641"/>
            <a:ext cx="6665510" cy="50247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4" name="AutoShape 4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6" name="TextBox 6"/>
          <p:cNvSpPr txBox="1"/>
          <p:nvPr/>
        </p:nvSpPr>
        <p:spPr>
          <a:xfrm>
            <a:off x="1066800" y="1019175"/>
            <a:ext cx="16192499" cy="8279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s-ES_tradnl" sz="5500" spc="-55">
                <a:solidFill>
                  <a:srgbClr val="97BCC7"/>
                </a:solidFill>
                <a:latin typeface="Montserrat Classic Bold"/>
              </a:rPr>
              <a:t>Liderazgo Espiritual y el </a:t>
            </a:r>
          </a:p>
          <a:p>
            <a:pPr algn="ctr">
              <a:lnSpc>
                <a:spcPts val="6600"/>
              </a:lnSpc>
            </a:pPr>
            <a:r>
              <a:rPr lang="es-ES_tradnl" sz="5500" spc="-55">
                <a:solidFill>
                  <a:srgbClr val="97BCC7"/>
                </a:solidFill>
                <a:latin typeface="Montserrat Classic Bold"/>
              </a:rPr>
              <a:t>Autocuidado del Líder</a:t>
            </a:r>
          </a:p>
          <a:p>
            <a:pPr algn="ctr">
              <a:lnSpc>
                <a:spcPts val="6600"/>
              </a:lnSpc>
            </a:pPr>
            <a:endParaRPr lang="es-ES_tradnl" sz="5500" spc="-55">
              <a:solidFill>
                <a:srgbClr val="97BCC7"/>
              </a:solidFill>
              <a:latin typeface="Montserrat Classic Bold"/>
            </a:endParaRPr>
          </a:p>
          <a:p>
            <a:r>
              <a:rPr lang="es-ES_tradnl" sz="3999" spc="-39">
                <a:solidFill>
                  <a:srgbClr val="97BCC7"/>
                </a:solidFill>
                <a:latin typeface="Montserrat Classic"/>
              </a:rPr>
              <a:t>"Ponte primero tu propia máscara antes de ayudar a otros".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_tradnl" sz="3999" spc="-39">
              <a:solidFill>
                <a:srgbClr val="97BCC7"/>
              </a:solidFill>
              <a:latin typeface="Montserrat Classic"/>
            </a:endParaRPr>
          </a:p>
          <a:p>
            <a:r>
              <a:rPr lang="es-ES_tradnl" sz="4000" spc="-38">
                <a:solidFill>
                  <a:srgbClr val="97BCC7"/>
                </a:solidFill>
                <a:latin typeface="Montserrat Classic"/>
              </a:rPr>
              <a:t>Tu integridad y salud no deben darse por sentadas; nuestra salud mental no se mantiene automáticamente.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_tradnl" sz="4000" spc="-37">
              <a:solidFill>
                <a:srgbClr val="97BCC7"/>
              </a:solidFill>
              <a:latin typeface="Montserrat Classic"/>
            </a:endParaRPr>
          </a:p>
          <a:p>
            <a:r>
              <a:rPr lang="es-ES_tradnl" sz="4000" spc="-37">
                <a:solidFill>
                  <a:srgbClr val="97BCC7"/>
                </a:solidFill>
                <a:latin typeface="Montserrat Classic"/>
              </a:rPr>
              <a:t>Necesitamos estrategias que nos ayuden a mantenernos en forma para servir y liderar bien durante nuestra jornada.</a:t>
            </a:r>
          </a:p>
          <a:p>
            <a:pPr>
              <a:lnSpc>
                <a:spcPts val="3719"/>
              </a:lnSpc>
            </a:pPr>
            <a:endParaRPr lang="es-ES_tradnl" sz="4000" spc="-38">
              <a:solidFill>
                <a:srgbClr val="97BCC7"/>
              </a:solidFill>
              <a:latin typeface="Montserrat Classic"/>
            </a:endParaRPr>
          </a:p>
          <a:p>
            <a:pPr>
              <a:lnSpc>
                <a:spcPts val="3719"/>
              </a:lnSpc>
            </a:pPr>
            <a:endParaRPr lang="es-ES_tradnl" sz="3999" spc="-39">
              <a:solidFill>
                <a:srgbClr val="97BCC7"/>
              </a:solidFill>
              <a:latin typeface="Montserrat Classic"/>
            </a:endParaRPr>
          </a:p>
          <a:p>
            <a:pPr>
              <a:lnSpc>
                <a:spcPts val="3719"/>
              </a:lnSpc>
            </a:pPr>
            <a:endParaRPr lang="es-ES_tradnl" sz="3999" spc="-39">
              <a:solidFill>
                <a:srgbClr val="97BCC7"/>
              </a:solidFill>
              <a:latin typeface="Montserrat Classic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54200" y="800100"/>
            <a:ext cx="1709992" cy="233048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57BA1E0-5A4F-3748-A4B1-21B777D71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01" y="7127667"/>
            <a:ext cx="4069176" cy="40691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5847222" y="-2629897"/>
            <a:ext cx="3405260" cy="3404594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16166727" y="-210756"/>
            <a:ext cx="7581543" cy="50115"/>
          </a:xfrm>
          <a:prstGeom prst="rect">
            <a:avLst/>
          </a:prstGeom>
          <a:solidFill>
            <a:srgbClr val="020F27"/>
          </a:solidFill>
        </p:spPr>
      </p:sp>
      <p:sp>
        <p:nvSpPr>
          <p:cNvPr id="4" name="AutoShape 4"/>
          <p:cNvSpPr/>
          <p:nvPr/>
        </p:nvSpPr>
        <p:spPr>
          <a:xfrm rot="-3393802">
            <a:off x="5458948" y="5935218"/>
            <a:ext cx="43907" cy="11716373"/>
          </a:xfrm>
          <a:prstGeom prst="rect">
            <a:avLst/>
          </a:prstGeom>
          <a:solidFill>
            <a:srgbClr val="020F27"/>
          </a:solidFill>
        </p:spPr>
      </p:sp>
      <p:sp>
        <p:nvSpPr>
          <p:cNvPr id="5" name="AutoShape 5"/>
          <p:cNvSpPr/>
          <p:nvPr/>
        </p:nvSpPr>
        <p:spPr>
          <a:xfrm rot="-3440572">
            <a:off x="-2627198" y="9899563"/>
            <a:ext cx="7904761" cy="7903215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7" name="TextBox 7"/>
          <p:cNvSpPr txBox="1"/>
          <p:nvPr/>
        </p:nvSpPr>
        <p:spPr>
          <a:xfrm>
            <a:off x="1161661" y="1658462"/>
            <a:ext cx="16116299" cy="5860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_tradnl" sz="5500" spc="-31">
                <a:solidFill>
                  <a:schemeClr val="bg1"/>
                </a:solidFill>
                <a:latin typeface="Montserrat Classic Bold"/>
              </a:rPr>
              <a:t>Liderazgo Espiritual y el</a:t>
            </a:r>
          </a:p>
          <a:p>
            <a:pPr algn="ctr"/>
            <a:r>
              <a:rPr lang="es-ES_tradnl" sz="5500" spc="-31">
                <a:solidFill>
                  <a:schemeClr val="bg1"/>
                </a:solidFill>
                <a:latin typeface="Montserrat Classic Bold"/>
              </a:rPr>
              <a:t> Autocuidado del Líder</a:t>
            </a:r>
          </a:p>
          <a:p>
            <a:pPr algn="ctr">
              <a:lnSpc>
                <a:spcPts val="3719"/>
              </a:lnSpc>
            </a:pPr>
            <a:endParaRPr lang="es-ES_tradnl" sz="3000" spc="-31">
              <a:solidFill>
                <a:srgbClr val="97BCC7"/>
              </a:solidFill>
              <a:latin typeface="Montserrat Classic Bold"/>
            </a:endParaRPr>
          </a:p>
          <a:p>
            <a:r>
              <a:rPr lang="es-ES_tradnl" sz="4000" spc="-29">
                <a:solidFill>
                  <a:srgbClr val="97BCC7"/>
                </a:solidFill>
                <a:latin typeface="Montserrat Classic"/>
              </a:rPr>
              <a:t>“La vida cristiana es una jornada de amar a Dios y a los demás, pero también es una jornada de aprender a amarnos a nosotros mismos... el primer prójimo al que Dios nos llama a amar es a nosotros mismos... si no sabemos amarnos a nosotros mismos como a un prójimo necesitado de nuestro amor, ¿cómo podemos saber lo que significa amar de verdad a nuestro prójimo?</a:t>
            </a:r>
          </a:p>
          <a:p>
            <a:pPr algn="r"/>
            <a:r>
              <a:rPr lang="es-ES_tradnl" sz="4000" spc="-29">
                <a:solidFill>
                  <a:srgbClr val="97BCC7"/>
                </a:solidFill>
                <a:latin typeface="Montserrat Classic Bold"/>
              </a:rPr>
              <a:t>Joe Gorman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CC60515-0CE5-0F45-9AA4-93EE63993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32" y="8547138"/>
            <a:ext cx="2521597" cy="25215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32333" t="12718" b="2982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647745" y="-6383406"/>
            <a:ext cx="16048215" cy="20267365"/>
          </a:xfrm>
          <a:prstGeom prst="rect">
            <a:avLst/>
          </a:prstGeom>
          <a:solidFill>
            <a:srgbClr val="020F27">
              <a:alpha val="89804"/>
            </a:srgbClr>
          </a:solidFill>
        </p:spPr>
      </p:sp>
      <p:sp>
        <p:nvSpPr>
          <p:cNvPr id="4" name="AutoShape 4"/>
          <p:cNvSpPr/>
          <p:nvPr/>
        </p:nvSpPr>
        <p:spPr>
          <a:xfrm rot="-2700000">
            <a:off x="15317945" y="8527821"/>
            <a:ext cx="3882710" cy="3975558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5" name="AutoShape 5"/>
          <p:cNvSpPr/>
          <p:nvPr/>
        </p:nvSpPr>
        <p:spPr>
          <a:xfrm rot="-2700000">
            <a:off x="-759148" y="-3785083"/>
            <a:ext cx="57378" cy="6072282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6" name="TextBox 6"/>
          <p:cNvSpPr txBox="1"/>
          <p:nvPr/>
        </p:nvSpPr>
        <p:spPr>
          <a:xfrm>
            <a:off x="1597119" y="1865679"/>
            <a:ext cx="15093762" cy="5878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s-ES_tradnl" sz="5400" spc="-34">
                <a:solidFill>
                  <a:srgbClr val="97BCC7"/>
                </a:solidFill>
                <a:latin typeface="Montserrat Classic Bold"/>
              </a:rPr>
              <a:t>Liderazgo Espiritual y </a:t>
            </a:r>
          </a:p>
          <a:p>
            <a:pPr algn="ctr"/>
            <a:r>
              <a:rPr lang="es-ES_tradnl" sz="5400" spc="-34">
                <a:solidFill>
                  <a:srgbClr val="97BCC7"/>
                </a:solidFill>
                <a:latin typeface="Montserrat Classic Bold"/>
              </a:rPr>
              <a:t>el Autocuidado del Líder</a:t>
            </a:r>
          </a:p>
          <a:p>
            <a:pPr algn="ctr"/>
            <a:endParaRPr lang="es-ES_tradnl" sz="5400" spc="-34">
              <a:solidFill>
                <a:srgbClr val="97BCC7"/>
              </a:solidFill>
              <a:latin typeface="Montserrat Classic Bold"/>
            </a:endParaRPr>
          </a:p>
          <a:p>
            <a:pPr algn="ctr"/>
            <a:r>
              <a:rPr lang="es-ES_tradnl" sz="4400" spc="-31">
                <a:solidFill>
                  <a:srgbClr val="97BCC7"/>
                </a:solidFill>
                <a:latin typeface="Montserrat Classic Bold"/>
              </a:rPr>
              <a:t>“Amarás al Señor tu Dios con todo tu corazón, y con toda tu alma, y con toda tu mente. Este es el primero y grande mandamiento. Y el segundo es semejante: Amarás a tu prójimo como a ti mismo. De estos dos mandamientos depende toda la ley y los profetas” (Mateo 22:37-40).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BAC82F9-71B0-6B42-B2AB-D6756C329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7806713"/>
            <a:ext cx="3432787" cy="34327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682</Words>
  <Application>Microsoft Macintosh PowerPoint</Application>
  <PresentationFormat>Personalizado</PresentationFormat>
  <Paragraphs>90</Paragraphs>
  <Slides>16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Montserrat Classic Bold</vt:lpstr>
      <vt:lpstr>Montserrat Classic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 PPT MI</dc:title>
  <cp:lastModifiedBy>Jerson Chupina</cp:lastModifiedBy>
  <cp:revision>21</cp:revision>
  <dcterms:created xsi:type="dcterms:W3CDTF">2006-08-16T00:00:00Z</dcterms:created>
  <dcterms:modified xsi:type="dcterms:W3CDTF">2021-07-09T17:10:05Z</dcterms:modified>
  <dc:identifier>DAEiyHZ-CqY</dc:identifier>
</cp:coreProperties>
</file>