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57" r:id="rId3"/>
    <p:sldId id="258" r:id="rId4"/>
    <p:sldId id="259" r:id="rId5"/>
    <p:sldId id="286" r:id="rId6"/>
    <p:sldId id="287" r:id="rId7"/>
    <p:sldId id="288" r:id="rId8"/>
    <p:sldId id="265" r:id="rId9"/>
    <p:sldId id="289" r:id="rId10"/>
    <p:sldId id="290" r:id="rId11"/>
    <p:sldId id="291" r:id="rId12"/>
    <p:sldId id="269" r:id="rId13"/>
    <p:sldId id="270" r:id="rId14"/>
    <p:sldId id="292" r:id="rId15"/>
    <p:sldId id="293" r:id="rId16"/>
    <p:sldId id="273" r:id="rId17"/>
    <p:sldId id="274" r:id="rId18"/>
    <p:sldId id="276" r:id="rId19"/>
    <p:sldId id="277" r:id="rId20"/>
    <p:sldId id="278" r:id="rId21"/>
    <p:sldId id="266" r:id="rId22"/>
    <p:sldId id="279" r:id="rId23"/>
    <p:sldId id="280" r:id="rId24"/>
    <p:sldId id="281" r:id="rId25"/>
    <p:sldId id="282" r:id="rId26"/>
    <p:sldId id="283" r:id="rId27"/>
    <p:sldId id="284" r:id="rId28"/>
    <p:sldId id="256" r:id="rId29"/>
    <p:sldId id="261" r:id="rId30"/>
  </p:sldIdLst>
  <p:sldSz cx="18288000" cy="10287000"/>
  <p:notesSz cx="6858000" cy="9144000"/>
  <p:embeddedFontLst>
    <p:embeddedFont>
      <p:font typeface="Adirek Slab" panose="020B0604020202020204" charset="-34"/>
      <p:regular r:id="rId31"/>
    </p:embeddedFont>
    <p:embeddedFont>
      <p:font typeface="Adirek Slab Ultra-Bold" panose="020B0604020202020204" charset="-34"/>
      <p:regular r:id="rId32"/>
      <p:bold r:id="rId33"/>
    </p:embeddedFont>
    <p:embeddedFont>
      <p:font typeface="Arial Rounded MT Bold" panose="020F0704030504030204" pitchFamily="34" charset="0"/>
      <p:regular r:id="rId34"/>
    </p:embeddedFont>
    <p:embeddedFont>
      <p:font typeface="Georgia Pro" panose="02040502050405020303" pitchFamily="18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306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6" autoAdjust="0"/>
    <p:restoredTop sz="94628" autoAdjust="0"/>
  </p:normalViewPr>
  <p:slideViewPr>
    <p:cSldViewPr>
      <p:cViewPr varScale="1">
        <p:scale>
          <a:sx n="58" d="100"/>
          <a:sy n="58" d="100"/>
        </p:scale>
        <p:origin x="10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>
            <a:extLst>
              <a:ext uri="{FF2B5EF4-FFF2-40B4-BE49-F238E27FC236}">
                <a16:creationId xmlns:a16="http://schemas.microsoft.com/office/drawing/2014/main" id="{09327D76-896E-052F-338C-CFCCAB59AF7C}"/>
              </a:ext>
            </a:extLst>
          </p:cNvPr>
          <p:cNvGrpSpPr/>
          <p:nvPr/>
        </p:nvGrpSpPr>
        <p:grpSpPr>
          <a:xfrm rot="1250643">
            <a:off x="15431642" y="139402"/>
            <a:ext cx="5494429" cy="11620627"/>
            <a:chOff x="401195" y="-33062"/>
            <a:chExt cx="7325905" cy="5352756"/>
          </a:xfrm>
        </p:grpSpPr>
        <p:pic>
          <p:nvPicPr>
            <p:cNvPr id="29" name="Picture 3">
              <a:extLst>
                <a:ext uri="{FF2B5EF4-FFF2-40B4-BE49-F238E27FC236}">
                  <a16:creationId xmlns:a16="http://schemas.microsoft.com/office/drawing/2014/main" id="{84979216-C17A-95B7-8141-5E9D7EA29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4000"/>
            </a:blip>
            <a:srcRect t="6077" r="69948" b="61015"/>
            <a:stretch/>
          </p:blipFill>
          <p:spPr>
            <a:xfrm rot="21421315">
              <a:off x="401195" y="-33062"/>
              <a:ext cx="7325905" cy="5352756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907587" y="0"/>
            <a:ext cx="16472825" cy="10287000"/>
            <a:chOff x="0" y="0"/>
            <a:chExt cx="1016009" cy="6344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6009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-669162" y="3110223"/>
            <a:ext cx="16566569" cy="69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00"/>
              </a:lnSpc>
            </a:pPr>
            <a:r>
              <a:rPr lang="en-US" sz="43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MENTOREANDO NUESTRAS GENERACIONES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907587" y="5143500"/>
            <a:ext cx="1647268" cy="5119687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4329859">
            <a:off x="14734479" y="985838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4329859">
            <a:off x="-1660384" y="858852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031958" y="1913878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12"/>
          <p:cNvSpPr/>
          <p:nvPr/>
        </p:nvSpPr>
        <p:spPr>
          <a:xfrm rot="-4329859">
            <a:off x="1752917" y="-760137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13"/>
          <p:cNvSpPr/>
          <p:nvPr/>
        </p:nvSpPr>
        <p:spPr>
          <a:xfrm rot="-4329859">
            <a:off x="1564163" y="-1587135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4" name="Group 14"/>
          <p:cNvGrpSpPr/>
          <p:nvPr/>
        </p:nvGrpSpPr>
        <p:grpSpPr>
          <a:xfrm>
            <a:off x="345564" y="18776"/>
            <a:ext cx="2510578" cy="2510578"/>
            <a:chOff x="0" y="0"/>
            <a:chExt cx="1964143" cy="19641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074021" y="4612361"/>
            <a:ext cx="16566569" cy="1106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00"/>
              </a:lnSpc>
            </a:pPr>
            <a:r>
              <a:rPr lang="en-US" sz="8300" dirty="0">
                <a:solidFill>
                  <a:srgbClr val="F9FF00"/>
                </a:solidFill>
                <a:latin typeface="Adirek Slab"/>
              </a:rPr>
              <a:t>MENTORING OUR GENERATIONS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09116" y="5982155"/>
            <a:ext cx="14487381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898"/>
              </a:lnSpc>
            </a:pPr>
            <a:r>
              <a:rPr lang="en-US" sz="6000" dirty="0">
                <a:solidFill>
                  <a:srgbClr val="FFFFFF"/>
                </a:solidFill>
                <a:latin typeface="Georgia Pro"/>
              </a:rPr>
              <a:t>KONSEYE JENERASYON NOU YO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97ED65-4CAF-0DC9-F067-BC944BB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5811" r="48017" b="34891"/>
          <a:stretch/>
        </p:blipFill>
        <p:spPr>
          <a:xfrm>
            <a:off x="13325381" y="114301"/>
            <a:ext cx="1058618" cy="8296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A93DBA4-3E34-FF5E-278F-AB94C407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6625" r="45240" b="32131"/>
          <a:stretch/>
        </p:blipFill>
        <p:spPr>
          <a:xfrm>
            <a:off x="15702740" y="143368"/>
            <a:ext cx="1018302" cy="82934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64FECA6-CA4C-0C14-9D58-51643A7338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2708" r="47291" b="30460"/>
          <a:stretch/>
        </p:blipFill>
        <p:spPr>
          <a:xfrm>
            <a:off x="14480351" y="9199"/>
            <a:ext cx="1126037" cy="10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228600" y="2245257"/>
            <a:ext cx="4700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se sienten abandonadas y no apreciadas por los miembros de su iglesia.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426291" y="2335056"/>
            <a:ext cx="6213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of pastors' wives feel abandoned and unappreciated by their church members.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1941280" y="2414216"/>
            <a:ext cx="58845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nan madanm pastè yo santi yo abandone epi yo pa apresye pa manm legliz yo.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8549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228600" y="2395835"/>
            <a:ext cx="47002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anhelan que su marido escoja otra profesión.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426291" y="2335056"/>
            <a:ext cx="6213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of pastors' wives want their husbands to choose another profession.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1941280" y="2414216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madanm pastè yo vle mari yo chwazi yon lòt pwofesyon.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24963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8B48C0-0B1B-446D-9B96-CC6F565A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9112">
            <a:off x="15253542" y="6350872"/>
            <a:ext cx="3296030" cy="548044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3200400" y="9029700"/>
            <a:ext cx="16230600" cy="0"/>
          </a:xfrm>
          <a:prstGeom prst="line">
            <a:avLst/>
          </a:prstGeom>
          <a:ln w="28575" cap="flat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C0F5112-BFB9-5807-8E0F-6929733921C4}"/>
              </a:ext>
            </a:extLst>
          </p:cNvPr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A5999C0-9B81-5472-FBB6-37390EEC6F46}"/>
                </a:ext>
              </a:extLst>
            </p:cNvPr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16220F64-AFE9-80C2-E730-51577A7C4F2C}"/>
                </a:ext>
              </a:extLst>
            </p:cNvPr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DF3FCE30-6E0A-DB52-E552-0F458E0FF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0" y="8136390"/>
            <a:ext cx="2767974" cy="276797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2270972-0784-4345-A9B1-5EC6B3B1ADD4}"/>
              </a:ext>
            </a:extLst>
          </p:cNvPr>
          <p:cNvSpPr txBox="1"/>
          <p:nvPr/>
        </p:nvSpPr>
        <p:spPr>
          <a:xfrm>
            <a:off x="2306550" y="729657"/>
            <a:ext cx="1482090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ALGUNAS ESTADISTICAS ACERCA DE HIJOS DE PASTORES contexto EUA</a:t>
            </a:r>
            <a:endParaRPr lang="es-NI" dirty="0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DB5E8C36-43B8-45E1-BAC7-866551B80EBA}"/>
              </a:ext>
            </a:extLst>
          </p:cNvPr>
          <p:cNvSpPr txBox="1"/>
          <p:nvPr/>
        </p:nvSpPr>
        <p:spPr>
          <a:xfrm>
            <a:off x="1317827" y="5975558"/>
            <a:ext cx="17474084" cy="814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4400" dirty="0">
                <a:latin typeface="Georgia Pro"/>
              </a:rPr>
              <a:t>KÈK ESTATISTIK SOU PITIT PASTÈ nan </a:t>
            </a:r>
            <a:r>
              <a:rPr lang="en-US" sz="4400" dirty="0" err="1">
                <a:latin typeface="Georgia Pro"/>
              </a:rPr>
              <a:t>kontèks</a:t>
            </a:r>
            <a:r>
              <a:rPr lang="en-US" sz="4400" dirty="0">
                <a:latin typeface="Georgia Pro"/>
              </a:rPr>
              <a:t> </a:t>
            </a:r>
            <a:r>
              <a:rPr lang="en-US" sz="4400" dirty="0" err="1">
                <a:latin typeface="Georgia Pro"/>
              </a:rPr>
              <a:t>Etazini</a:t>
            </a:r>
            <a:endParaRPr lang="en-US" sz="6000" dirty="0">
              <a:solidFill>
                <a:srgbClr val="FFFFFF"/>
              </a:solidFill>
              <a:latin typeface="Georgia Pro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03CE188-886F-472A-8CBF-25242A47A881}"/>
              </a:ext>
            </a:extLst>
          </p:cNvPr>
          <p:cNvSpPr txBox="1"/>
          <p:nvPr/>
        </p:nvSpPr>
        <p:spPr>
          <a:xfrm>
            <a:off x="1317827" y="3739964"/>
            <a:ext cx="153648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SOME STATISTICS ABOUT PASTORS' CHILDREN (US context)</a:t>
            </a:r>
          </a:p>
        </p:txBody>
      </p:sp>
      <p:sp>
        <p:nvSpPr>
          <p:cNvPr id="29" name="Freeform 10">
            <a:extLst>
              <a:ext uri="{FF2B5EF4-FFF2-40B4-BE49-F238E27FC236}">
                <a16:creationId xmlns:a16="http://schemas.microsoft.com/office/drawing/2014/main" id="{84C16F9D-FBC8-48E5-AFAA-4F255BB304CC}"/>
              </a:ext>
            </a:extLst>
          </p:cNvPr>
          <p:cNvSpPr/>
          <p:nvPr/>
        </p:nvSpPr>
        <p:spPr>
          <a:xfrm>
            <a:off x="14484536" y="6631675"/>
            <a:ext cx="4659848" cy="4304163"/>
          </a:xfrm>
          <a:custGeom>
            <a:avLst/>
            <a:gdLst/>
            <a:ahLst/>
            <a:cxnLst/>
            <a:rect l="l" t="t" r="r" b="b"/>
            <a:pathLst>
              <a:path w="975960" h="1078599">
                <a:moveTo>
                  <a:pt x="203200" y="0"/>
                </a:moveTo>
                <a:lnTo>
                  <a:pt x="975960" y="0"/>
                </a:lnTo>
                <a:lnTo>
                  <a:pt x="772760" y="1078599"/>
                </a:lnTo>
                <a:lnTo>
                  <a:pt x="0" y="1078599"/>
                </a:lnTo>
                <a:lnTo>
                  <a:pt x="203200" y="0"/>
                </a:lnTo>
                <a:close/>
              </a:path>
            </a:pathLst>
          </a:custGeom>
          <a:solidFill>
            <a:srgbClr val="F9FF00">
              <a:alpha val="37647"/>
            </a:srgbClr>
          </a:solidFill>
        </p:spPr>
        <p:txBody>
          <a:bodyPr/>
          <a:lstStyle/>
          <a:p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F06A6A-1951-48B5-9488-3771A97AC7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49" b="95958" l="10000" r="90000">
                        <a14:foregroundMark x1="37174" y1="3464" x2="37174" y2="3464"/>
                        <a14:foregroundMark x1="61739" y1="33141" x2="61739" y2="33141"/>
                        <a14:foregroundMark x1="64565" y1="93764" x2="64565" y2="93764"/>
                        <a14:foregroundMark x1="29674" y1="94111" x2="29674" y2="94111"/>
                        <a14:foregroundMark x1="41630" y1="93764" x2="41630" y2="93764"/>
                        <a14:foregroundMark x1="42935" y1="95958" x2="42935" y2="95958"/>
                        <a14:foregroundMark x1="29348" y1="95958" x2="29348" y2="95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886" y="6829440"/>
            <a:ext cx="4245498" cy="355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1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48297" y="6530840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62622" y="2400192"/>
            <a:ext cx="484123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han buscado consejería profesional por cuestiones de depresión.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5483970" y="2400192"/>
            <a:ext cx="62131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of pastors' children surveyed have had to seek professional counseling for depression issues.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12140839" y="2400192"/>
            <a:ext cx="588453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nan timoun pastè yo te fè sondaj te oblije chèche konsèy pwofesyonèl pou pwoblèm depresyon.</a:t>
            </a:r>
            <a:endParaRPr lang="es-NI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18" name="AutoShape 9">
            <a:extLst>
              <a:ext uri="{FF2B5EF4-FFF2-40B4-BE49-F238E27FC236}">
                <a16:creationId xmlns:a16="http://schemas.microsoft.com/office/drawing/2014/main" id="{DB6959AB-BA17-6958-BE6A-74292B578197}"/>
              </a:ext>
            </a:extLst>
          </p:cNvPr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47296B66-2021-B1A7-A891-B50F28240700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8E5750A4-7784-E4CE-663B-CE208EBF08F5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81FFF7D-E747-6984-7AD6-736BD5A460A9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32626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62622" y="2400192"/>
            <a:ext cx="48412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64% dejan la iglesia al independizarse de sus padres.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5483970" y="2400192"/>
            <a:ext cx="62131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64% leave the church as soon as they can become independent from their parents.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12140839" y="2400192"/>
            <a:ext cx="588453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64% kite legliz la le pli vit ke yo ka vin endepandan de paran yo.</a:t>
            </a:r>
            <a:endParaRPr lang="es-NI" sz="24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AutoShape 8">
            <a:extLst>
              <a:ext uri="{FF2B5EF4-FFF2-40B4-BE49-F238E27FC236}">
                <a16:creationId xmlns:a16="http://schemas.microsoft.com/office/drawing/2014/main" id="{059D4C00-0695-7420-B359-00C8FEFC2A4A}"/>
              </a:ext>
            </a:extLst>
          </p:cNvPr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E13E2F36-A4F6-CF37-2796-3C47C1B8D60D}"/>
              </a:ext>
            </a:extLst>
          </p:cNvPr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27A42B2D-66C2-08E0-0813-88870C4A3D49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7ACDDF0A-2ED4-92AC-92AB-A831BEE6A98C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4DB7F3E8-3B3B-3612-A0FB-9A0DE6736E27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35107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5400" y="6914489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37070" y="2307859"/>
            <a:ext cx="51636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72% dijeron que la iglesia les quitó a sus padres y tienen rencor por eso.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5483970" y="2400192"/>
            <a:ext cx="62131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72% said that the church took away their parents and they have resentment for that.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12140839" y="2400192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72% te di ke legliz la te pran paran yo epi yo gen resantiman pou sa.</a:t>
            </a:r>
            <a:endParaRPr lang="es-NI" sz="2000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16" name="AutoShape 8">
            <a:extLst>
              <a:ext uri="{FF2B5EF4-FFF2-40B4-BE49-F238E27FC236}">
                <a16:creationId xmlns:a16="http://schemas.microsoft.com/office/drawing/2014/main" id="{DBD8DF79-E4EB-324E-12EA-24A2F375C093}"/>
              </a:ext>
            </a:extLst>
          </p:cNvPr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DDD59883-8634-A57B-5AB9-74EF23DD1495}"/>
              </a:ext>
            </a:extLst>
          </p:cNvPr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8120A353-E599-9DDF-1CBD-002FA1E9506A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AutoShape 5">
            <a:extLst>
              <a:ext uri="{FF2B5EF4-FFF2-40B4-BE49-F238E27FC236}">
                <a16:creationId xmlns:a16="http://schemas.microsoft.com/office/drawing/2014/main" id="{8E1D4915-4F9C-3545-29FF-D499B4F069EC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70E25FB-0F72-A6EE-7BC1-82B86BFF0295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270385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D26D434-009F-AE51-F6E0-BA02B4D83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-26943"/>
            <a:ext cx="18480053" cy="10395030"/>
          </a:xfrm>
          <a:prstGeom prst="rect">
            <a:avLst/>
          </a:prstGeom>
        </p:spPr>
      </p:pic>
      <p:sp>
        <p:nvSpPr>
          <p:cNvPr id="11" name="AutoShape 6">
            <a:extLst>
              <a:ext uri="{FF2B5EF4-FFF2-40B4-BE49-F238E27FC236}">
                <a16:creationId xmlns:a16="http://schemas.microsoft.com/office/drawing/2014/main" id="{AD913589-7135-B7B7-174D-889574FD9C9F}"/>
              </a:ext>
            </a:extLst>
          </p:cNvPr>
          <p:cNvSpPr/>
          <p:nvPr/>
        </p:nvSpPr>
        <p:spPr>
          <a:xfrm flipV="1">
            <a:off x="1639911" y="7376558"/>
            <a:ext cx="1727290" cy="51583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ABFE5132-E2F5-11FF-030A-11D2A01EFE20}"/>
              </a:ext>
            </a:extLst>
          </p:cNvPr>
          <p:cNvSpPr/>
          <p:nvPr/>
        </p:nvSpPr>
        <p:spPr>
          <a:xfrm flipV="1">
            <a:off x="3049051" y="-2041032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412B238F-08AC-13DE-B1F3-8F1763A731F5}"/>
              </a:ext>
            </a:extLst>
          </p:cNvPr>
          <p:cNvSpPr txBox="1"/>
          <p:nvPr/>
        </p:nvSpPr>
        <p:spPr>
          <a:xfrm>
            <a:off x="-2898232" y="661313"/>
            <a:ext cx="6779349" cy="92953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5BBC90-29ED-45B3-BCDD-6C3F9ABD6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438">
            <a:off x="17830051" y="4757770"/>
            <a:ext cx="2316681" cy="53832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566A47-6EF4-49AC-8571-3018B6E7E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15661">
            <a:off x="18595004" y="4954883"/>
            <a:ext cx="1188823" cy="5243014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5056121" y="751459"/>
            <a:ext cx="1343723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Nos pasamos la vida dando todo por el bienestar de la iglesia, pero hemos estado perdiendo nuestra familia.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Los buenos padres proveen salud emocional, salud espiritual y trabajan para garantizar el bienestar de sus generaciones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4800765" y="3770094"/>
            <a:ext cx="13256903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Unconsciously we spend our lives giving everything for the well-being of the church, but we have been losing our family.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MX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Good parents not only provide physical nourishment, but they also provide </a:t>
            </a:r>
            <a:r>
              <a:rPr lang="es-MX" sz="4000" dirty="0" err="1">
                <a:solidFill>
                  <a:schemeClr val="accent6">
                    <a:lumMod val="50000"/>
                  </a:schemeClr>
                </a:solidFill>
                <a:latin typeface="Adirek Slab"/>
              </a:rPr>
              <a:t>emotional</a:t>
            </a:r>
            <a:r>
              <a:rPr lang="es-MX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 </a:t>
            </a:r>
            <a:r>
              <a:rPr lang="es-MX" sz="4000" dirty="0" err="1">
                <a:solidFill>
                  <a:schemeClr val="accent6">
                    <a:lumMod val="50000"/>
                  </a:schemeClr>
                </a:solidFill>
                <a:latin typeface="Adirek Slab"/>
              </a:rPr>
              <a:t>health</a:t>
            </a:r>
            <a:r>
              <a:rPr lang="es-MX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, spiritual health, and work to guarantee the well-being of their generations.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Adirek Slab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3936231" y="7343058"/>
            <a:ext cx="13857006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San konsyan nou pase lavi nou bay tout bagay pou byennèt legliz la, men nou te pèdi fanmi nou.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Bon paran pa sèlman bay nouriti fizik, men tou, yo bay sante emosyonèl, sante espirityèl, ak travay pou garanti byennèt jenerasyon yo.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227" y="8487006"/>
            <a:ext cx="2569337" cy="2569337"/>
          </a:xfrm>
          <a:prstGeom prst="rect">
            <a:avLst/>
          </a:prstGeom>
        </p:spPr>
      </p:pic>
      <p:sp>
        <p:nvSpPr>
          <p:cNvPr id="29" name="TextBox 11">
            <a:extLst>
              <a:ext uri="{FF2B5EF4-FFF2-40B4-BE49-F238E27FC236}">
                <a16:creationId xmlns:a16="http://schemas.microsoft.com/office/drawing/2014/main" id="{DB4441C4-4A21-54CC-158D-A07ADB20C821}"/>
              </a:ext>
            </a:extLst>
          </p:cNvPr>
          <p:cNvSpPr txBox="1"/>
          <p:nvPr/>
        </p:nvSpPr>
        <p:spPr>
          <a:xfrm>
            <a:off x="-2472957" y="1337590"/>
            <a:ext cx="5515142" cy="816160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26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9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97741"/>
            <a:ext cx="9829800" cy="2158396"/>
            <a:chOff x="-141453" y="1306735"/>
            <a:chExt cx="24377604" cy="53527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30480"/>
            <a:ext cx="9829800" cy="1760500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99" y="7886700"/>
            <a:ext cx="3431201" cy="34312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1676400" y="2200064"/>
            <a:ext cx="12855284" cy="1537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5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3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SIETE ROLES QUE DEBEN DESEMPEÑAR LOS PADRES COMO MENTORES DE SUS HIJOS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1384455" y="4503993"/>
            <a:ext cx="148461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r>
              <a:rPr lang="es-MX" sz="6000" dirty="0">
                <a:solidFill>
                  <a:schemeClr val="accent6">
                    <a:lumMod val="75000"/>
                  </a:schemeClr>
                </a:solidFill>
                <a:latin typeface="Adirek Slab"/>
              </a:rPr>
              <a:t>SEVEN ROLES THAT PARENTS SHOULD PLAY AS MENTORS OF THEIR CHILDREN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1066800" y="7250962"/>
            <a:ext cx="13464884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68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Sèt(7) wòl Paran yo dwe jwen kom Mentò pitit yo.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8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256" y="-747458"/>
            <a:ext cx="2300632" cy="230063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6362700" y="1806202"/>
            <a:ext cx="15468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Guiarlos  de manera intencional en su fe. </a:t>
            </a:r>
            <a:r>
              <a:rPr kumimoji="0" lang="es-MX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Dt</a:t>
            </a: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. 6:6-9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Formarlos en principios y valores de una manera sabia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Ser ejemplo o modelo su vida en Cristo. 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6782111" y="7029098"/>
            <a:ext cx="171983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Fè entansyonèl gide yo nan lafwa yo. Det. 6:6-9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Antrene yo nan prensip ak valè nan yon fason ki saj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Fè yon egzanp oswa modèl lavi ou nan Kris la.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8B66E3-5720-476F-81F4-2D257BD3E4CB}"/>
              </a:ext>
            </a:extLst>
          </p:cNvPr>
          <p:cNvSpPr txBox="1"/>
          <p:nvPr/>
        </p:nvSpPr>
        <p:spPr>
          <a:xfrm>
            <a:off x="659130" y="4238556"/>
            <a:ext cx="134645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Intentionally guide them in their faith. Deut. 6:6-9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Train them in principles and values in a wise way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Be an example or model your life in Christ.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12E9856A-83F1-756A-EA38-0F51C31221A5}"/>
              </a:ext>
            </a:extLst>
          </p:cNvPr>
          <p:cNvGrpSpPr/>
          <p:nvPr/>
        </p:nvGrpSpPr>
        <p:grpSpPr>
          <a:xfrm>
            <a:off x="0" y="6740"/>
            <a:ext cx="6749454" cy="1482024"/>
            <a:chOff x="-141453" y="1306735"/>
            <a:chExt cx="24377604" cy="5352756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A986E17A-3A28-DB7F-CCFE-A31684F3D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9" name="AutoShape 4">
            <a:extLst>
              <a:ext uri="{FF2B5EF4-FFF2-40B4-BE49-F238E27FC236}">
                <a16:creationId xmlns:a16="http://schemas.microsoft.com/office/drawing/2014/main" id="{7238DE74-AE5B-C1D7-AC3C-C05F77B3A5A5}"/>
              </a:ext>
            </a:extLst>
          </p:cNvPr>
          <p:cNvSpPr/>
          <p:nvPr/>
        </p:nvSpPr>
        <p:spPr>
          <a:xfrm>
            <a:off x="0" y="85609"/>
            <a:ext cx="6749454" cy="1208815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400FC91-78D2-46B6-9CED-DFC4488D0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12007"/>
            <a:ext cx="184404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40552" y="154925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 dirty="0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0" y="-1134550"/>
            <a:ext cx="3431201" cy="34312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533400" y="1248023"/>
            <a:ext cx="15925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Guiarlos y acompañarlos en las diferentes etapas de su vida.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Ayudarlos y apoyarles en sus errores y caídas.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Cuidar, amar y proteger a su madre o padre.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Siendo constructores de un legado generacional.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3945967" y="4039368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364666" y="6976874"/>
            <a:ext cx="179047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Gide ak akonpaye yo nan diferan etap nan lavi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Ede ak sipòte yo nan erè yo ak tonbe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Pran swen, renmen ak pwoteje manman w oswa papa w.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Pou ou kab vin bati yon eritaj jenerasyon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8B66E3-5720-476F-81F4-2D257BD3E4CB}"/>
              </a:ext>
            </a:extLst>
          </p:cNvPr>
          <p:cNvSpPr txBox="1"/>
          <p:nvPr/>
        </p:nvSpPr>
        <p:spPr>
          <a:xfrm>
            <a:off x="7391400" y="4063219"/>
            <a:ext cx="134645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Guide and accompany them in the different stages of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their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life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Help and support them in their mistakes and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falls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Caring,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loving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, and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protecting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lang="es-MX" sz="3600" dirty="0" err="1">
                <a:solidFill>
                  <a:srgbClr val="F79646">
                    <a:lumMod val="50000"/>
                  </a:srgbClr>
                </a:solidFill>
                <a:latin typeface="Adirek Slab"/>
              </a:rPr>
              <a:t>thei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r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parents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Being builders of a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generational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legacy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D3E95B-6309-3FE2-85AB-9D98A9AAE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3568"/>
            <a:ext cx="18440400" cy="46101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ED33BDF1-6444-4ABC-2007-64B0EB0F1F36}"/>
              </a:ext>
            </a:extLst>
          </p:cNvPr>
          <p:cNvSpPr/>
          <p:nvPr/>
        </p:nvSpPr>
        <p:spPr>
          <a:xfrm>
            <a:off x="140552" y="581050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0066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7200" y="-98780"/>
            <a:ext cx="9829800" cy="2158396"/>
            <a:chOff x="-141453" y="1306735"/>
            <a:chExt cx="24377604" cy="535275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94000"/>
            </a:blip>
            <a:srcRect t="6077" b="61015"/>
            <a:stretch>
              <a:fillRect/>
            </a:stretch>
          </p:blipFill>
          <p:spPr>
            <a:xfrm>
              <a:off x="-141453" y="1306735"/>
              <a:ext cx="24377604" cy="535275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30480"/>
            <a:ext cx="9829800" cy="1760500"/>
          </a:xfrm>
          <a:prstGeom prst="rect">
            <a:avLst/>
          </a:prstGeom>
          <a:solidFill>
            <a:srgbClr val="FFFF00">
              <a:alpha val="29689"/>
            </a:srgbClr>
          </a:solidFill>
        </p:spPr>
        <p:txBody>
          <a:bodyPr/>
          <a:lstStyle/>
          <a:p>
            <a:endParaRPr lang="es-GT"/>
          </a:p>
        </p:txBody>
      </p:sp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92006F2-B5B3-8F1C-896C-BC409A33BD2B}"/>
              </a:ext>
            </a:extLst>
          </p:cNvPr>
          <p:cNvSpPr txBox="1"/>
          <p:nvPr/>
        </p:nvSpPr>
        <p:spPr>
          <a:xfrm>
            <a:off x="812921" y="2679206"/>
            <a:ext cx="16566569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El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acto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de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mentorear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se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erige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como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un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puente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entre las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generaciones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¿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Cómo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podemos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abrazar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el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rol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de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mentores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para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orientar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,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inspirar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y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fortalecer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nuestras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generaciones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?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F53262AB-4924-174B-6FBC-895905CAA847}"/>
              </a:ext>
            </a:extLst>
          </p:cNvPr>
          <p:cNvSpPr txBox="1"/>
          <p:nvPr/>
        </p:nvSpPr>
        <p:spPr>
          <a:xfrm>
            <a:off x="739769" y="5143500"/>
            <a:ext cx="16566569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The act of mentoring stands as a bridge between generations.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How can we embrace the role of mentors with responsibility, empathy, and commitment to guide, inspire, and strengthen our generations in building a promising future? 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E7597877-F8BD-3DDD-1513-F67CCF9A85FE}"/>
              </a:ext>
            </a:extLst>
          </p:cNvPr>
          <p:cNvSpPr txBox="1"/>
          <p:nvPr/>
        </p:nvSpPr>
        <p:spPr>
          <a:xfrm>
            <a:off x="739769" y="7739453"/>
            <a:ext cx="1518603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Zak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mentore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kanpe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kòm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yon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pon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ant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jenerasyon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Georgia Pro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Ki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jan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nou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ka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anbrase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wòl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konseye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yo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avèk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responsablite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senpati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angajman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pou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gide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enspire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,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ak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ranfòse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jenerasyon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nou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yo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nan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bati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yon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avni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pwomèt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?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99" y="7886700"/>
            <a:ext cx="3431201" cy="3431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63B5CDF4-49BA-F07C-403D-1F0E1D205CD5}"/>
              </a:ext>
            </a:extLst>
          </p:cNvPr>
          <p:cNvGrpSpPr/>
          <p:nvPr/>
        </p:nvGrpSpPr>
        <p:grpSpPr>
          <a:xfrm rot="1250643">
            <a:off x="16585679" y="341829"/>
            <a:ext cx="5494429" cy="11620627"/>
            <a:chOff x="401195" y="-33062"/>
            <a:chExt cx="7325905" cy="5352756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2E8AB428-B6B6-461E-AA0A-A07196DAF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94000"/>
            </a:blip>
            <a:srcRect t="6077" r="69948" b="61015"/>
            <a:stretch/>
          </p:blipFill>
          <p:spPr>
            <a:xfrm rot="21421315">
              <a:off x="401195" y="-33062"/>
              <a:ext cx="7325905" cy="5352756"/>
            </a:xfrm>
            <a:prstGeom prst="rect">
              <a:avLst/>
            </a:prstGeom>
          </p:spPr>
        </p:pic>
      </p:grpSp>
      <p:grpSp>
        <p:nvGrpSpPr>
          <p:cNvPr id="2" name="Group 2"/>
          <p:cNvGrpSpPr/>
          <p:nvPr/>
        </p:nvGrpSpPr>
        <p:grpSpPr>
          <a:xfrm>
            <a:off x="-990844" y="-407580"/>
            <a:ext cx="20151196" cy="11013697"/>
            <a:chOff x="-60143" y="-6032"/>
            <a:chExt cx="1127246" cy="640512"/>
          </a:xfrm>
        </p:grpSpPr>
        <p:sp>
          <p:nvSpPr>
            <p:cNvPr id="3" name="Freeform 3"/>
            <p:cNvSpPr/>
            <p:nvPr/>
          </p:nvSpPr>
          <p:spPr>
            <a:xfrm>
              <a:off x="-60143" y="-6032"/>
              <a:ext cx="1127246" cy="634480"/>
            </a:xfrm>
            <a:custGeom>
              <a:avLst/>
              <a:gdLst/>
              <a:ahLst/>
              <a:cxnLst/>
              <a:rect l="l" t="t" r="r" b="b"/>
              <a:pathLst>
                <a:path w="1016009" h="634480">
                  <a:moveTo>
                    <a:pt x="203200" y="0"/>
                  </a:moveTo>
                  <a:lnTo>
                    <a:pt x="1016009" y="0"/>
                  </a:lnTo>
                  <a:lnTo>
                    <a:pt x="812809" y="634480"/>
                  </a:lnTo>
                  <a:lnTo>
                    <a:pt x="0" y="634480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74902"/>
              </a:srgbClr>
            </a:solidFill>
          </p:spPr>
          <p:txBody>
            <a:bodyPr/>
            <a:lstStyle/>
            <a:p>
              <a:endParaRPr lang="es-ES_tradnl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19050"/>
              <a:ext cx="812809" cy="6154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808248" y="1486126"/>
            <a:ext cx="16566569" cy="1444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00"/>
              </a:lnSpc>
            </a:pPr>
            <a:r>
              <a:rPr lang="es-MX" sz="43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CONSEJOS PARA  NUESTRA LABOR DE </a:t>
            </a:r>
            <a:r>
              <a:rPr lang="es-MX" sz="4300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MENTOREO</a:t>
            </a:r>
            <a:r>
              <a:rPr lang="es-MX" sz="4300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77"/>
              </a:rPr>
              <a:t> DE NUESTRAS GENERACIONES </a:t>
            </a:r>
            <a:endParaRPr lang="en-US" sz="4300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AutoShape 7"/>
          <p:cNvSpPr/>
          <p:nvPr/>
        </p:nvSpPr>
        <p:spPr>
          <a:xfrm rot="-4329859">
            <a:off x="15647633" y="2539425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1483779" y="11398766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5133192" y="2256054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1483779" y="9998840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2" name="AutoShape 12"/>
          <p:cNvSpPr/>
          <p:nvPr/>
        </p:nvSpPr>
        <p:spPr>
          <a:xfrm rot="-4329859">
            <a:off x="466579" y="-1172246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13"/>
          <p:cNvSpPr/>
          <p:nvPr/>
        </p:nvSpPr>
        <p:spPr>
          <a:xfrm rot="-4329859">
            <a:off x="816163" y="-1202109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4" name="Group 14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718886" y="4203397"/>
            <a:ext cx="16566569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s-MX" sz="5400" dirty="0">
                <a:solidFill>
                  <a:srgbClr val="F9FF00"/>
                </a:solidFill>
                <a:latin typeface="Adirek Slab"/>
              </a:rPr>
              <a:t>ADVICE OR SUGGESTIONS FOR OUR WORK OF </a:t>
            </a:r>
          </a:p>
          <a:p>
            <a:pPr algn="ctr"/>
            <a:r>
              <a:rPr lang="es-MX" sz="5400" dirty="0">
                <a:solidFill>
                  <a:srgbClr val="F9FF00"/>
                </a:solidFill>
                <a:latin typeface="Adirek Slab"/>
              </a:rPr>
              <a:t>MENTORING OUR GENERATIONS </a:t>
            </a:r>
            <a:endParaRPr lang="en-US" sz="54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381200" y="7220500"/>
            <a:ext cx="14487381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98"/>
              </a:lnSpc>
            </a:pPr>
            <a:r>
              <a:rPr lang="es-MX" sz="6000" dirty="0">
                <a:solidFill>
                  <a:srgbClr val="FFFFFF"/>
                </a:solidFill>
                <a:latin typeface="Georgia Pro"/>
              </a:rPr>
              <a:t>CONSEJOS PARA  NUESTRA LABOR DE </a:t>
            </a:r>
            <a:r>
              <a:rPr lang="es-MX" sz="6000" dirty="0" err="1">
                <a:solidFill>
                  <a:srgbClr val="FFFFFF"/>
                </a:solidFill>
                <a:latin typeface="Georgia Pro"/>
              </a:rPr>
              <a:t>MENTOREO</a:t>
            </a:r>
            <a:r>
              <a:rPr lang="es-MX" sz="6000" dirty="0">
                <a:solidFill>
                  <a:srgbClr val="FFFFFF"/>
                </a:solidFill>
                <a:latin typeface="Georgia Pro"/>
              </a:rPr>
              <a:t> DE NUESTRAS GENERACIONES </a:t>
            </a:r>
            <a:endParaRPr lang="en-US" sz="6000" dirty="0">
              <a:solidFill>
                <a:srgbClr val="FFFFFF"/>
              </a:solidFill>
              <a:latin typeface="Georgia Pro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97ED65-4CAF-0DC9-F067-BC944BB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5811" r="48017" b="34891"/>
          <a:stretch/>
        </p:blipFill>
        <p:spPr>
          <a:xfrm>
            <a:off x="13325381" y="114301"/>
            <a:ext cx="1058618" cy="8296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A93DBA4-3E34-FF5E-278F-AB94C407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6625" r="45240" b="32131"/>
          <a:stretch/>
        </p:blipFill>
        <p:spPr>
          <a:xfrm>
            <a:off x="15702740" y="143368"/>
            <a:ext cx="1018302" cy="82934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64FECA6-CA4C-0C14-9D58-51643A7338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2708" r="47291" b="30460"/>
          <a:stretch/>
        </p:blipFill>
        <p:spPr>
          <a:xfrm>
            <a:off x="14480351" y="9199"/>
            <a:ext cx="1126037" cy="102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7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D1B01F-56CE-E1FA-25B8-B0BC6F8C5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68041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01833" y="90116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087852" y="889549"/>
            <a:ext cx="155143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los límites de su tiempo de trabajo.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Esté presente al 100% cuando convive  con sus hijos en casa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Conozca su mundo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2110712" y="3751871"/>
            <a:ext cx="147895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Protect the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boundaries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of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your work time.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4400" dirty="0">
                <a:solidFill>
                  <a:srgbClr val="F79646">
                    <a:lumMod val="50000"/>
                  </a:srgbClr>
                </a:solidFill>
                <a:latin typeface="Adirek Slab"/>
              </a:rPr>
              <a:t>B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e 100% present when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you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share with your children at home.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Get to know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their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world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direk Slab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2110712" y="6705619"/>
            <a:ext cx="1397433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Pwoteje limit tan travay ou.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Fè prezan a 100% lè w ap viv ak pitit ou lakay 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Aprann konnen mond ou a</a:t>
            </a:r>
          </a:p>
        </p:txBody>
      </p:sp>
      <p:sp>
        <p:nvSpPr>
          <p:cNvPr id="4" name="AutoShape 5">
            <a:extLst>
              <a:ext uri="{FF2B5EF4-FFF2-40B4-BE49-F238E27FC236}">
                <a16:creationId xmlns:a16="http://schemas.microsoft.com/office/drawing/2014/main" id="{B143ED59-F452-A05C-68E8-E8AAC2E404FD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932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C737489-9CA7-8C3F-F68A-D8898C61C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801100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01833" y="90116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6802240" y="453915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838200" y="453915"/>
            <a:ext cx="155143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Invierta en sus dones y déjelos servir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Demuestre la gracia de Dios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a sus hijos cuando  hay conflictos en la iglesia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No los exponga innecesariamente a la crítica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2749284" y="3238726"/>
            <a:ext cx="147895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Invest in </a:t>
            </a:r>
            <a:r>
              <a:rPr lang="es-MX" sz="4400" dirty="0" err="1">
                <a:solidFill>
                  <a:srgbClr val="F79646">
                    <a:lumMod val="50000"/>
                  </a:srgbClr>
                </a:solidFill>
                <a:latin typeface="Adirek Slab"/>
              </a:rPr>
              <a:t>thei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r gifts and let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them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serve.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Demonstrate God's Grace.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Protect your children when there is conflict in the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church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Don't expose them unnecessarily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to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criticism</a:t>
            </a:r>
            <a:r>
              <a:rPr lang="es-MX" sz="4400" dirty="0">
                <a:solidFill>
                  <a:srgbClr val="F79646">
                    <a:lumMod val="50000"/>
                  </a:srgbClr>
                </a:solidFill>
                <a:latin typeface="Adirek Slab"/>
              </a:rPr>
              <a:t>.</a:t>
            </a:r>
            <a:endParaRPr kumimoji="0" lang="es-MX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direk Slab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7467600" y="6457065"/>
            <a:ext cx="139743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Envesti nan kado ou yo epi kite yo sèvi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Demontre gras Bondye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Pwoteje pitit ou lè gen konfli nan legliz 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Pa ekspoze yo san nesesite nan kritik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292FBCAC-C744-10A1-2B82-24009D7854CA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5746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D006D0-5080-8DA6-1B90-64C5859A7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68041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01833" y="901161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087852" y="550181"/>
            <a:ext cx="155143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Protéjalos de expectativas injustas en la iglesia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Motívelos a tener amistades sanas y se relacione con otros líderes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Proteja sus días de descanso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2087852" y="3459465"/>
            <a:ext cx="147895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Protect them from unfair expectations in the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church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Encourage them to have healthy friendships and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to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interact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with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other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leaders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Protect your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days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off.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2095472" y="6426227"/>
            <a:ext cx="152781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Pwoteje yo kont atant enjis nan legliz 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Ankouraje yo pou yo gen amitye ki an sante epi kominike avèk lòt lidè yo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Pwoteje jou konje ou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5C5EC3D0-2437-205D-91D0-5323A208EC07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97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83BC12-E68C-1072-D876-BA2D74E177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128" y="8680415"/>
            <a:ext cx="18419128" cy="460478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10800000">
            <a:off x="13505899" y="10020300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4173200" y="9425076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294213" y="9105900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545114" y="9682276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NI" dirty="0"/>
          </a:p>
        </p:txBody>
      </p:sp>
      <p:grpSp>
        <p:nvGrpSpPr>
          <p:cNvPr id="12" name="Group 12"/>
          <p:cNvGrpSpPr/>
          <p:nvPr/>
        </p:nvGrpSpPr>
        <p:grpSpPr>
          <a:xfrm>
            <a:off x="171034" y="0"/>
            <a:ext cx="1473107" cy="1473107"/>
            <a:chOff x="0" y="0"/>
            <a:chExt cx="1964143" cy="19641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1E27F4D-E2D5-4E26-B11F-824E7640A7F8}"/>
              </a:ext>
            </a:extLst>
          </p:cNvPr>
          <p:cNvSpPr txBox="1"/>
          <p:nvPr/>
        </p:nvSpPr>
        <p:spPr>
          <a:xfrm>
            <a:off x="2087852" y="550181"/>
            <a:ext cx="155143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Apóyelos con amistad y comprensión.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Cree ambientes de encuentro con Dios.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Ayúdelos a afirmar su identidad como hijo de Dios e hijo  de pastor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Este atento y disponible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92646A7-A5E3-477F-9AD3-EB56F3117889}"/>
              </a:ext>
            </a:extLst>
          </p:cNvPr>
          <p:cNvSpPr txBox="1"/>
          <p:nvPr/>
        </p:nvSpPr>
        <p:spPr>
          <a:xfrm>
            <a:off x="2087852" y="3459465"/>
            <a:ext cx="147895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Support them with friendship and understanding.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Create environments of encounter with God.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Help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them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to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affirm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their identity as a child of God and a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pastor's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child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Be attentive and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available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A0DFCD-993B-4D47-9377-7B7C8D77D288}"/>
              </a:ext>
            </a:extLst>
          </p:cNvPr>
          <p:cNvSpPr txBox="1"/>
          <p:nvPr/>
        </p:nvSpPr>
        <p:spPr>
          <a:xfrm>
            <a:off x="2087852" y="6591078"/>
            <a:ext cx="1397433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Sipòte yo ak amitye ak konpreyansyon.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Kreye anviwònman rankont ak Bondye.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Ede yo afime idantite yo kòm yon pitit Bondye ak pitit yon pastè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Fè atansyon ak disponib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FE439166-B6D0-FA86-6DAB-05108B66137C}"/>
              </a:ext>
            </a:extLst>
          </p:cNvPr>
          <p:cNvSpPr/>
          <p:nvPr/>
        </p:nvSpPr>
        <p:spPr>
          <a:xfrm>
            <a:off x="11575616" y="464334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66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47E15EB-112C-4C23-A0BC-1D5AB46DC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5"/>
          <a:stretch/>
        </p:blipFill>
        <p:spPr>
          <a:xfrm>
            <a:off x="11201400" y="2905"/>
            <a:ext cx="7722557" cy="10397202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4" name="TextBox 14"/>
          <p:cNvSpPr txBox="1"/>
          <p:nvPr/>
        </p:nvSpPr>
        <p:spPr>
          <a:xfrm>
            <a:off x="6934200" y="9601137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900779" y="1595539"/>
            <a:ext cx="938622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He fallado, pero quiero iniciar un proceso de mejora</a:t>
            </a:r>
            <a:b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</a:br>
            <a:r>
              <a:rPr lang="es-MX" sz="44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¿Qué puedo hacer? 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677712" y="4666081"/>
            <a:ext cx="1014268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I have failed, but I want to start an improvement process. What can I do?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Adirek Slab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714304" y="7460355"/>
            <a:ext cx="1014268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Mwen echwe, men mwen vle kòmanse yon pwosesis amelyorasyon.Kisa mwen ka fè?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Georgia Pro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135468"/>
            <a:ext cx="3716657" cy="371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9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11432456" y="766067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99" y="7886700"/>
            <a:ext cx="3431201" cy="34312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2362200" y="1005479"/>
            <a:ext cx="15468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Reflexione acerca de sus acciones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Comuníquese  abierta y honestamente con sus hijos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Establezca metas  claras  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1647270" y="7428696"/>
            <a:ext cx="171983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Reflechi sou aksyon w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Kominike ouvètman ak onètman ak pitit ou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Fikse objektif klè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8B66E3-5720-476F-81F4-2D257BD3E4CB}"/>
              </a:ext>
            </a:extLst>
          </p:cNvPr>
          <p:cNvSpPr txBox="1"/>
          <p:nvPr/>
        </p:nvSpPr>
        <p:spPr>
          <a:xfrm>
            <a:off x="5453302" y="4446580"/>
            <a:ext cx="134645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Reflect on your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actions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Communicate openly and honestly with your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children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Set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clear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goals</a:t>
            </a: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077CF316-ED9C-7D4C-8152-5EB386FD40B0}"/>
              </a:ext>
            </a:extLst>
          </p:cNvPr>
          <p:cNvGrpSpPr/>
          <p:nvPr/>
        </p:nvGrpSpPr>
        <p:grpSpPr>
          <a:xfrm>
            <a:off x="426308" y="-918315"/>
            <a:ext cx="1597913" cy="3111801"/>
            <a:chOff x="0" y="0"/>
            <a:chExt cx="587593" cy="1144288"/>
          </a:xfrm>
        </p:grpSpPr>
        <p:sp>
          <p:nvSpPr>
            <p:cNvPr id="3" name="Freeform 13">
              <a:extLst>
                <a:ext uri="{FF2B5EF4-FFF2-40B4-BE49-F238E27FC236}">
                  <a16:creationId xmlns:a16="http://schemas.microsoft.com/office/drawing/2014/main" id="{302A7D72-B70F-D475-6B55-98A74CD0D6D5}"/>
                </a:ext>
              </a:extLst>
            </p:cNvPr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A0331560-02B1-FDBD-1C38-4757688EC4C0}"/>
                </a:ext>
              </a:extLst>
            </p:cNvPr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sp>
        <p:nvSpPr>
          <p:cNvPr id="10" name="AutoShape 12">
            <a:extLst>
              <a:ext uri="{FF2B5EF4-FFF2-40B4-BE49-F238E27FC236}">
                <a16:creationId xmlns:a16="http://schemas.microsoft.com/office/drawing/2014/main" id="{6F71F4AB-7257-951C-4FFE-A5FB1658C485}"/>
              </a:ext>
            </a:extLst>
          </p:cNvPr>
          <p:cNvSpPr/>
          <p:nvPr/>
        </p:nvSpPr>
        <p:spPr>
          <a:xfrm rot="-4329859">
            <a:off x="-2215033" y="8968806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2E1F8622-DFBB-946D-94DB-958D8BA2C963}"/>
              </a:ext>
            </a:extLst>
          </p:cNvPr>
          <p:cNvSpPr/>
          <p:nvPr/>
        </p:nvSpPr>
        <p:spPr>
          <a:xfrm rot="-4329859">
            <a:off x="-1865449" y="8938943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7B1C3B0-59ED-E853-4892-ED9DE58B3391}"/>
              </a:ext>
            </a:extLst>
          </p:cNvPr>
          <p:cNvSpPr txBox="1"/>
          <p:nvPr/>
        </p:nvSpPr>
        <p:spPr>
          <a:xfrm>
            <a:off x="6450227" y="-2446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18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9C90B00-92EE-EA45-B0C5-0AB01AC6C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1" y="-26943"/>
            <a:ext cx="18480053" cy="1039503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1530308" y="633658"/>
            <a:ext cx="6749454" cy="9525"/>
          </a:xfrm>
          <a:prstGeom prst="line">
            <a:avLst/>
          </a:prstGeom>
          <a:ln w="95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TextBox 6"/>
          <p:cNvSpPr txBox="1"/>
          <p:nvPr/>
        </p:nvSpPr>
        <p:spPr>
          <a:xfrm>
            <a:off x="14097000" y="228011"/>
            <a:ext cx="770804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39"/>
              </a:lnSpc>
            </a:pPr>
            <a:r>
              <a:rPr lang="en-US" sz="2699" dirty="0">
                <a:solidFill>
                  <a:srgbClr val="737373">
                    <a:alpha val="22745"/>
                  </a:srgbClr>
                </a:solidFill>
                <a:latin typeface="Adirek Slab Ultra-Bold"/>
              </a:rPr>
              <a:t>MENTORING OUR GENERATIONS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44F5120-A3B1-DB3B-A442-9D500B6499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7799" y="7886700"/>
            <a:ext cx="3431201" cy="34312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DDCC092-70BE-4FD2-9E5A-2AEBE381EFCC}"/>
              </a:ext>
            </a:extLst>
          </p:cNvPr>
          <p:cNvSpPr txBox="1"/>
          <p:nvPr/>
        </p:nvSpPr>
        <p:spPr>
          <a:xfrm>
            <a:off x="5638800" y="1303783"/>
            <a:ext cx="15468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Dedique tiempo de calidad con tus hijos 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Busque ayuda profesional y utilice diversos recursos </a:t>
            </a: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id="{089B45B0-8F35-498E-82AF-0CC110A6EAD1}"/>
              </a:ext>
            </a:extLst>
          </p:cNvPr>
          <p:cNvSpPr txBox="1"/>
          <p:nvPr/>
        </p:nvSpPr>
        <p:spPr>
          <a:xfrm>
            <a:off x="2362200" y="4045090"/>
            <a:ext cx="19646745" cy="2182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00"/>
              </a:lnSpc>
            </a:pPr>
            <a:endParaRPr lang="es-MX" sz="4400" dirty="0">
              <a:solidFill>
                <a:srgbClr val="F9FF00"/>
              </a:solidFill>
              <a:latin typeface="Adirek Slab"/>
            </a:endParaRPr>
          </a:p>
          <a:p>
            <a:pPr>
              <a:lnSpc>
                <a:spcPts val="8300"/>
              </a:lnSpc>
            </a:pPr>
            <a:endParaRPr lang="en-US" sz="8300" dirty="0">
              <a:solidFill>
                <a:srgbClr val="F9FF00"/>
              </a:solidFill>
              <a:latin typeface="Adirek Slab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C50E974-E449-4AFA-A034-F92429D8FCE3}"/>
              </a:ext>
            </a:extLst>
          </p:cNvPr>
          <p:cNvSpPr txBox="1"/>
          <p:nvPr/>
        </p:nvSpPr>
        <p:spPr>
          <a:xfrm>
            <a:off x="4155590" y="7191167"/>
            <a:ext cx="17198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Pase bon kalite tan ak pitit ou yo</a:t>
            </a:r>
          </a:p>
          <a:p>
            <a:pPr marL="457200" marR="0" lvl="0" indent="-45720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eorgia Pro"/>
                <a:ea typeface="+mn-ea"/>
                <a:cs typeface="+mn-cs"/>
              </a:rPr>
              <a:t>Chèche èd pwofesyonèl epi sèvi ak divès resous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A8B66E3-5720-476F-81F4-2D257BD3E4CB}"/>
              </a:ext>
            </a:extLst>
          </p:cNvPr>
          <p:cNvSpPr txBox="1"/>
          <p:nvPr/>
        </p:nvSpPr>
        <p:spPr>
          <a:xfrm>
            <a:off x="5690451" y="4293409"/>
            <a:ext cx="13464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Spend quality time with your </a:t>
            </a:r>
            <a:r>
              <a:rPr kumimoji="0" lang="es-MX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children</a:t>
            </a: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Seek professional help and use </a:t>
            </a:r>
            <a:r>
              <a:rPr kumimoji="0" lang="es-MX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various</a:t>
            </a: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 </a:t>
            </a:r>
            <a:r>
              <a:rPr kumimoji="0" lang="es-MX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resources</a:t>
            </a:r>
            <a:r>
              <a:rPr kumimoji="0" lang="es-MX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.</a:t>
            </a: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D95799C1-4640-1E84-BE59-5076E9DE1FE9}"/>
              </a:ext>
            </a:extLst>
          </p:cNvPr>
          <p:cNvSpPr/>
          <p:nvPr/>
        </p:nvSpPr>
        <p:spPr>
          <a:xfrm flipV="1">
            <a:off x="1639911" y="7376558"/>
            <a:ext cx="1727290" cy="5158341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4" name="AutoShape 8">
            <a:extLst>
              <a:ext uri="{FF2B5EF4-FFF2-40B4-BE49-F238E27FC236}">
                <a16:creationId xmlns:a16="http://schemas.microsoft.com/office/drawing/2014/main" id="{02894274-B1C7-009D-AFD3-B5C8CF4BAB14}"/>
              </a:ext>
            </a:extLst>
          </p:cNvPr>
          <p:cNvSpPr/>
          <p:nvPr/>
        </p:nvSpPr>
        <p:spPr>
          <a:xfrm flipV="1">
            <a:off x="3049051" y="-2041032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730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4EA4387-626C-443E-B0F1-5F2E85B0A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2" y="-32958"/>
            <a:ext cx="18288000" cy="10287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4329859">
            <a:off x="15286086" y="1109302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-4329859">
            <a:off x="13152945" y="10903743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4329859">
            <a:off x="14695674" y="1754201"/>
            <a:ext cx="5378168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-4329859">
            <a:off x="13013656" y="10143631"/>
            <a:ext cx="5378168" cy="0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4" name="Group 14"/>
          <p:cNvGrpSpPr/>
          <p:nvPr/>
        </p:nvGrpSpPr>
        <p:grpSpPr>
          <a:xfrm>
            <a:off x="16735256" y="8838922"/>
            <a:ext cx="1473107" cy="1473107"/>
            <a:chOff x="0" y="0"/>
            <a:chExt cx="1964143" cy="196414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64182" cy="1964182"/>
            </a:xfrm>
            <a:custGeom>
              <a:avLst/>
              <a:gdLst/>
              <a:ahLst/>
              <a:cxnLst/>
              <a:rect l="l" t="t" r="r" b="b"/>
              <a:pathLst>
                <a:path w="1964182" h="1964182">
                  <a:moveTo>
                    <a:pt x="0" y="0"/>
                  </a:moveTo>
                  <a:lnTo>
                    <a:pt x="1964182" y="0"/>
                  </a:lnTo>
                  <a:lnTo>
                    <a:pt x="1964182" y="1964182"/>
                  </a:lnTo>
                  <a:lnTo>
                    <a:pt x="0" y="1964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2" b="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DC248A8-AAF1-CF84-60AF-27D473565447}"/>
              </a:ext>
            </a:extLst>
          </p:cNvPr>
          <p:cNvSpPr txBox="1"/>
          <p:nvPr/>
        </p:nvSpPr>
        <p:spPr>
          <a:xfrm>
            <a:off x="9172575" y="12315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397ED65-4CAF-0DC9-F067-BC944BB8D8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35811" r="48017" b="34891"/>
          <a:stretch/>
        </p:blipFill>
        <p:spPr>
          <a:xfrm>
            <a:off x="13325381" y="114301"/>
            <a:ext cx="1058618" cy="82966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BA93DBA4-3E34-FF5E-278F-AB94C407A0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36625" r="45240" b="32131"/>
          <a:stretch/>
        </p:blipFill>
        <p:spPr>
          <a:xfrm>
            <a:off x="15702740" y="143368"/>
            <a:ext cx="1018302" cy="82934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64FECA6-CA4C-0C14-9D58-51643A7338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32708" r="47291" b="30460"/>
          <a:stretch/>
        </p:blipFill>
        <p:spPr>
          <a:xfrm>
            <a:off x="14480351" y="9199"/>
            <a:ext cx="1126037" cy="1021953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424636EB-88FB-470E-8E7F-A8AD81996035}"/>
              </a:ext>
            </a:extLst>
          </p:cNvPr>
          <p:cNvSpPr txBox="1"/>
          <p:nvPr/>
        </p:nvSpPr>
        <p:spPr>
          <a:xfrm>
            <a:off x="292199" y="1322782"/>
            <a:ext cx="1129020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¡Que el arte de </a:t>
            </a:r>
            <a:r>
              <a:rPr lang="es-MX" sz="3600" dirty="0">
                <a:solidFill>
                  <a:srgbClr val="9BBB59">
                    <a:lumMod val="75000"/>
                  </a:srgbClr>
                </a:solidFill>
                <a:latin typeface="Arial Rounded MT Bold" panose="020F0704030504030204" pitchFamily="34" charset="77"/>
              </a:rPr>
              <a:t>M</a:t>
            </a: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entorear nuestras generaciones sea una luz que ilumine el camino hacia un futuro de esperanza, aprendizaje y transformación continua!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F8E6A16-D12A-4B2B-A2A8-3818518126AE}"/>
              </a:ext>
            </a:extLst>
          </p:cNvPr>
          <p:cNvSpPr txBox="1"/>
          <p:nvPr/>
        </p:nvSpPr>
        <p:spPr>
          <a:xfrm>
            <a:off x="742772" y="3989338"/>
            <a:ext cx="103890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4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May the art of mentoring our generations be a light that illuminates the path to a future of hope, learning, and continuous transformation!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3382BD5-59E6-4259-B584-CF7E15748C6B}"/>
              </a:ext>
            </a:extLst>
          </p:cNvPr>
          <p:cNvSpPr txBox="1"/>
          <p:nvPr/>
        </p:nvSpPr>
        <p:spPr>
          <a:xfrm>
            <a:off x="685800" y="6909943"/>
            <a:ext cx="990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Se pou atizay la nan Mentoring jenerasyon nou yo dwe yon limyè ki eklere chemen an nan yon avni nan espwa, aprantisaj ak transfòmasyon kontinyèl!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A6A6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63819" y="6972300"/>
            <a:ext cx="991747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2000" dirty="0">
                <a:solidFill>
                  <a:srgbClr val="F9FF00"/>
                </a:solidFill>
                <a:latin typeface="Adirek Slab Ultra-Bold"/>
              </a:rPr>
              <a:t>¡Gracias!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38200" y="342900"/>
            <a:ext cx="1380503" cy="762910"/>
            <a:chOff x="0" y="0"/>
            <a:chExt cx="1963951" cy="10853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63928" cy="1085342"/>
            </a:xfrm>
            <a:custGeom>
              <a:avLst/>
              <a:gdLst/>
              <a:ahLst/>
              <a:cxnLst/>
              <a:rect l="l" t="t" r="r" b="b"/>
              <a:pathLst>
                <a:path w="1963928" h="1085342">
                  <a:moveTo>
                    <a:pt x="0" y="0"/>
                  </a:moveTo>
                  <a:lnTo>
                    <a:pt x="1963928" y="0"/>
                  </a:lnTo>
                  <a:lnTo>
                    <a:pt x="1963928" y="1085342"/>
                  </a:lnTo>
                  <a:lnTo>
                    <a:pt x="0" y="1085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44" r="-1" b="-44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378532" y="342900"/>
            <a:ext cx="1258373" cy="762910"/>
            <a:chOff x="0" y="0"/>
            <a:chExt cx="1963951" cy="11906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63928" cy="1190625"/>
            </a:xfrm>
            <a:custGeom>
              <a:avLst/>
              <a:gdLst/>
              <a:ahLst/>
              <a:cxnLst/>
              <a:rect l="l" t="t" r="r" b="b"/>
              <a:pathLst>
                <a:path w="1963928" h="1190625">
                  <a:moveTo>
                    <a:pt x="0" y="0"/>
                  </a:moveTo>
                  <a:lnTo>
                    <a:pt x="1963928" y="0"/>
                  </a:lnTo>
                  <a:lnTo>
                    <a:pt x="1963928" y="1190625"/>
                  </a:lnTo>
                  <a:lnTo>
                    <a:pt x="0" y="119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8" r="-69" b="-4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777394" y="329772"/>
            <a:ext cx="1356764" cy="776038"/>
            <a:chOff x="0" y="0"/>
            <a:chExt cx="2081689" cy="11906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81657" cy="1190625"/>
            </a:xfrm>
            <a:custGeom>
              <a:avLst/>
              <a:gdLst/>
              <a:ahLst/>
              <a:cxnLst/>
              <a:rect l="l" t="t" r="r" b="b"/>
              <a:pathLst>
                <a:path w="2081657" h="1190625">
                  <a:moveTo>
                    <a:pt x="0" y="0"/>
                  </a:moveTo>
                  <a:lnTo>
                    <a:pt x="2081657" y="0"/>
                  </a:lnTo>
                  <a:lnTo>
                    <a:pt x="2081657" y="1190625"/>
                  </a:lnTo>
                  <a:lnTo>
                    <a:pt x="0" y="11906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38" r="-1" b="-142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7562AB70-E8E5-6D53-830A-CF0EF7D700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405"/>
          <a:stretch/>
        </p:blipFill>
        <p:spPr>
          <a:xfrm>
            <a:off x="10565443" y="0"/>
            <a:ext cx="7722557" cy="10397202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0C4B5924-8263-8AA1-1C74-073D8DB001DD}"/>
              </a:ext>
            </a:extLst>
          </p:cNvPr>
          <p:cNvSpPr txBox="1"/>
          <p:nvPr/>
        </p:nvSpPr>
        <p:spPr>
          <a:xfrm>
            <a:off x="3652015" y="4523971"/>
            <a:ext cx="991747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2000" dirty="0" err="1">
                <a:solidFill>
                  <a:srgbClr val="F9FF00"/>
                </a:solidFill>
                <a:latin typeface="Adirek Slab Ultra-Bold"/>
              </a:rPr>
              <a:t>Mèsi</a:t>
            </a:r>
            <a:r>
              <a:rPr lang="en-US" sz="12000" dirty="0">
                <a:solidFill>
                  <a:srgbClr val="F9FF00"/>
                </a:solidFill>
                <a:latin typeface="Adirek Slab Ultra-Bold"/>
              </a:rPr>
              <a:t>!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11208DA5-6ACE-73D5-8264-45C7DE1D1694}"/>
              </a:ext>
            </a:extLst>
          </p:cNvPr>
          <p:cNvSpPr txBox="1"/>
          <p:nvPr/>
        </p:nvSpPr>
        <p:spPr>
          <a:xfrm>
            <a:off x="1897874" y="2075643"/>
            <a:ext cx="991747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00"/>
              </a:lnSpc>
            </a:pPr>
            <a:r>
              <a:rPr lang="en-US" sz="12000" dirty="0">
                <a:solidFill>
                  <a:srgbClr val="F9FF00"/>
                </a:solidFill>
                <a:latin typeface="Adirek Slab Ultra-Bold"/>
              </a:rPr>
              <a:t>Thank you!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33930" y="10034819"/>
            <a:ext cx="10117467" cy="0"/>
          </a:xfrm>
          <a:prstGeom prst="line">
            <a:avLst/>
          </a:prstGeom>
          <a:ln w="9525" cap="flat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10800000">
            <a:off x="-1116794" y="0"/>
            <a:ext cx="8649323" cy="10341701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 flipV="1">
              <a:off x="-2794" y="-128"/>
              <a:ext cx="8606155" cy="10286874"/>
            </a:xfrm>
            <a:custGeom>
              <a:avLst/>
              <a:gdLst/>
              <a:ahLst/>
              <a:cxnLst/>
              <a:rect l="l" t="t" r="r" b="b"/>
              <a:pathLst>
                <a:path w="8606155" h="10286874">
                  <a:moveTo>
                    <a:pt x="8606155" y="35433"/>
                  </a:moveTo>
                  <a:cubicBezTo>
                    <a:pt x="8606155" y="2286"/>
                    <a:pt x="8595487" y="0"/>
                    <a:pt x="8567674" y="0"/>
                  </a:cubicBezTo>
                  <a:cubicBezTo>
                    <a:pt x="5713094" y="635"/>
                    <a:pt x="2858643" y="635"/>
                    <a:pt x="4064" y="635"/>
                  </a:cubicBezTo>
                  <a:cubicBezTo>
                    <a:pt x="0" y="14478"/>
                    <a:pt x="6350" y="27051"/>
                    <a:pt x="9271" y="39878"/>
                  </a:cubicBezTo>
                  <a:cubicBezTo>
                    <a:pt x="134747" y="601472"/>
                    <a:pt x="260350" y="1162939"/>
                    <a:pt x="386207" y="1724407"/>
                  </a:cubicBezTo>
                  <a:cubicBezTo>
                    <a:pt x="565658" y="2524888"/>
                    <a:pt x="745490" y="3325241"/>
                    <a:pt x="924814" y="4125723"/>
                  </a:cubicBezTo>
                  <a:cubicBezTo>
                    <a:pt x="1146302" y="5114291"/>
                    <a:pt x="1367282" y="6102859"/>
                    <a:pt x="1588643" y="7091300"/>
                  </a:cubicBezTo>
                  <a:cubicBezTo>
                    <a:pt x="1813560" y="8095489"/>
                    <a:pt x="2038604" y="9099551"/>
                    <a:pt x="2264156" y="10103613"/>
                  </a:cubicBezTo>
                  <a:cubicBezTo>
                    <a:pt x="2277872" y="10164700"/>
                    <a:pt x="2286635" y="10227184"/>
                    <a:pt x="2308860" y="10286239"/>
                  </a:cubicBezTo>
                  <a:cubicBezTo>
                    <a:pt x="4395216" y="10286239"/>
                    <a:pt x="6481572" y="10286239"/>
                    <a:pt x="8567928" y="10286874"/>
                  </a:cubicBezTo>
                  <a:cubicBezTo>
                    <a:pt x="8596249" y="10286874"/>
                    <a:pt x="8605901" y="10283445"/>
                    <a:pt x="8605901" y="10251060"/>
                  </a:cubicBezTo>
                  <a:cubicBezTo>
                    <a:pt x="8605139" y="6845808"/>
                    <a:pt x="8605139" y="3440557"/>
                    <a:pt x="8606155" y="35433"/>
                  </a:cubicBezTo>
                  <a:close/>
                </a:path>
              </a:pathLst>
            </a:custGeom>
            <a:blipFill>
              <a:blip r:embed="rId2"/>
              <a:stretch>
                <a:fillRect l="-78901"/>
              </a:stretch>
            </a:blipFill>
          </p:spPr>
          <p:txBody>
            <a:bodyPr/>
            <a:lstStyle/>
            <a:p>
              <a:endParaRPr lang="es-GT"/>
            </a:p>
          </p:txBody>
        </p:sp>
      </p:grpSp>
      <p:sp>
        <p:nvSpPr>
          <p:cNvPr id="5" name="AutoShape 5"/>
          <p:cNvSpPr/>
          <p:nvPr/>
        </p:nvSpPr>
        <p:spPr>
          <a:xfrm>
            <a:off x="3192126" y="7680721"/>
            <a:ext cx="5230757" cy="85725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6" name="AutoShape 6"/>
          <p:cNvSpPr/>
          <p:nvPr/>
        </p:nvSpPr>
        <p:spPr>
          <a:xfrm flipV="1">
            <a:off x="5228055" y="6678217"/>
            <a:ext cx="1106539" cy="5160166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r>
              <a:rPr lang="es-ES_tradnl" dirty="0"/>
              <a:t>2qa</a:t>
            </a:r>
          </a:p>
        </p:txBody>
      </p:sp>
      <p:sp>
        <p:nvSpPr>
          <p:cNvPr id="7" name="AutoShape 7"/>
          <p:cNvSpPr/>
          <p:nvPr/>
        </p:nvSpPr>
        <p:spPr>
          <a:xfrm rot="-4673811">
            <a:off x="5061843" y="-919944"/>
            <a:ext cx="5277475" cy="0"/>
          </a:xfrm>
          <a:prstGeom prst="line">
            <a:avLst/>
          </a:prstGeom>
          <a:ln w="857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flipV="1">
            <a:off x="7574438" y="-4140453"/>
            <a:ext cx="1106539" cy="5160166"/>
          </a:xfrm>
          <a:prstGeom prst="line">
            <a:avLst/>
          </a:prstGeom>
          <a:ln w="85725" cap="rnd">
            <a:gradFill>
              <a:gsLst>
                <a:gs pos="0">
                  <a:srgbClr val="A6A6A6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9" name="Group 9"/>
          <p:cNvGrpSpPr/>
          <p:nvPr/>
        </p:nvGrpSpPr>
        <p:grpSpPr>
          <a:xfrm>
            <a:off x="-2227409" y="478743"/>
            <a:ext cx="8562003" cy="9462452"/>
            <a:chOff x="0" y="0"/>
            <a:chExt cx="975960" cy="10785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75960" cy="1078599"/>
            </a:xfrm>
            <a:custGeom>
              <a:avLst/>
              <a:gdLst/>
              <a:ahLst/>
              <a:cxnLst/>
              <a:rect l="l" t="t" r="r" b="b"/>
              <a:pathLst>
                <a:path w="975960" h="1078599">
                  <a:moveTo>
                    <a:pt x="203200" y="0"/>
                  </a:moveTo>
                  <a:lnTo>
                    <a:pt x="975960" y="0"/>
                  </a:lnTo>
                  <a:lnTo>
                    <a:pt x="772760" y="1078599"/>
                  </a:lnTo>
                  <a:lnTo>
                    <a:pt x="0" y="107859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9FF00">
                <a:alpha val="37647"/>
              </a:srgbClr>
            </a:solidFill>
          </p:spPr>
          <p:txBody>
            <a:bodyPr/>
            <a:lstStyle/>
            <a:p>
              <a:endParaRPr lang="es-NI" dirty="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01600" y="19050"/>
              <a:ext cx="772760" cy="10595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6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934200" y="9601137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8B7E633A-4915-089F-8B74-DA8C2295A807}"/>
              </a:ext>
            </a:extLst>
          </p:cNvPr>
          <p:cNvSpPr txBox="1"/>
          <p:nvPr/>
        </p:nvSpPr>
        <p:spPr>
          <a:xfrm>
            <a:off x="8347333" y="583855"/>
            <a:ext cx="923729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Me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pusieron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a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guardar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las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viñas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; Y mi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viña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, que era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mía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, no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guardé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.</a:t>
            </a:r>
          </a:p>
          <a:p>
            <a:pPr algn="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</a:t>
            </a:r>
            <a:r>
              <a:rPr lang="en-US" sz="3600" dirty="0" err="1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Cantares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77"/>
              </a:rPr>
              <a:t> 1:6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C06FD470-9F81-BE98-A983-9B0CBDAAE96B}"/>
              </a:ext>
            </a:extLst>
          </p:cNvPr>
          <p:cNvSpPr txBox="1"/>
          <p:nvPr/>
        </p:nvSpPr>
        <p:spPr>
          <a:xfrm>
            <a:off x="7754625" y="3571258"/>
            <a:ext cx="9643108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r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Made me take care of the vineyards; my own vineyard I had to neglect.</a:t>
            </a:r>
          </a:p>
          <a:p>
            <a:pPr algn="r"/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Adirek Slab"/>
              </a:rPr>
              <a:t>Song of Songs 1:6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F0C826CC-1EF0-544B-A2BE-E21FE24E14B5}"/>
              </a:ext>
            </a:extLst>
          </p:cNvPr>
          <p:cNvSpPr txBox="1"/>
          <p:nvPr/>
        </p:nvSpPr>
        <p:spPr>
          <a:xfrm>
            <a:off x="8092395" y="6781561"/>
            <a:ext cx="949223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mwen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te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oblije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neglije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pwòp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jaden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rezen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mwen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an.</a:t>
            </a:r>
            <a:b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</a:b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Chante Chante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yo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 Pro"/>
              </a:rPr>
              <a:t> 1:6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9EABAB0-D607-2A7C-ADB6-5567B4993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135468"/>
            <a:ext cx="3716657" cy="37166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81AB33D-B09F-4338-8766-66259812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46090">
            <a:off x="15108536" y="6391012"/>
            <a:ext cx="2856045" cy="3838710"/>
          </a:xfrm>
          <a:prstGeom prst="rect">
            <a:avLst/>
          </a:prstGeom>
        </p:spPr>
      </p:pic>
      <p:sp>
        <p:nvSpPr>
          <p:cNvPr id="29" name="Freeform 10">
            <a:extLst>
              <a:ext uri="{FF2B5EF4-FFF2-40B4-BE49-F238E27FC236}">
                <a16:creationId xmlns:a16="http://schemas.microsoft.com/office/drawing/2014/main" id="{84C16F9D-FBC8-48E5-AFAA-4F255BB304CC}"/>
              </a:ext>
            </a:extLst>
          </p:cNvPr>
          <p:cNvSpPr/>
          <p:nvPr/>
        </p:nvSpPr>
        <p:spPr>
          <a:xfrm>
            <a:off x="14107549" y="6579881"/>
            <a:ext cx="4718009" cy="4462284"/>
          </a:xfrm>
          <a:custGeom>
            <a:avLst/>
            <a:gdLst/>
            <a:ahLst/>
            <a:cxnLst/>
            <a:rect l="l" t="t" r="r" b="b"/>
            <a:pathLst>
              <a:path w="975960" h="1078599">
                <a:moveTo>
                  <a:pt x="203200" y="0"/>
                </a:moveTo>
                <a:lnTo>
                  <a:pt x="975960" y="0"/>
                </a:lnTo>
                <a:lnTo>
                  <a:pt x="772760" y="1078599"/>
                </a:lnTo>
                <a:lnTo>
                  <a:pt x="0" y="1078599"/>
                </a:lnTo>
                <a:lnTo>
                  <a:pt x="203200" y="0"/>
                </a:lnTo>
                <a:close/>
              </a:path>
            </a:pathLst>
          </a:custGeom>
          <a:solidFill>
            <a:srgbClr val="F9FF00">
              <a:alpha val="37647"/>
            </a:srgbClr>
          </a:solidFill>
        </p:spPr>
        <p:txBody>
          <a:bodyPr/>
          <a:lstStyle/>
          <a:p>
            <a:endParaRPr lang="es-NI" dirty="0"/>
          </a:p>
        </p:txBody>
      </p:sp>
      <p:sp>
        <p:nvSpPr>
          <p:cNvPr id="3" name="AutoShape 3"/>
          <p:cNvSpPr/>
          <p:nvPr/>
        </p:nvSpPr>
        <p:spPr>
          <a:xfrm>
            <a:off x="-66160" y="8811023"/>
            <a:ext cx="16230600" cy="0"/>
          </a:xfrm>
          <a:prstGeom prst="line">
            <a:avLst/>
          </a:prstGeom>
          <a:ln w="28575" cap="flat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B805FDE1-FA43-3F21-3D3B-7B40BC9109C9}"/>
              </a:ext>
            </a:extLst>
          </p:cNvPr>
          <p:cNvGrpSpPr/>
          <p:nvPr/>
        </p:nvGrpSpPr>
        <p:grpSpPr>
          <a:xfrm>
            <a:off x="6401848" y="3390899"/>
            <a:ext cx="5484304" cy="5015155"/>
            <a:chOff x="0" y="0"/>
            <a:chExt cx="1885927" cy="1871466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01B4D6E-FD92-70A3-C70D-89B423AA64D9}"/>
                </a:ext>
              </a:extLst>
            </p:cNvPr>
            <p:cNvSpPr/>
            <p:nvPr/>
          </p:nvSpPr>
          <p:spPr>
            <a:xfrm>
              <a:off x="0" y="0"/>
              <a:ext cx="1885927" cy="1871466"/>
            </a:xfrm>
            <a:custGeom>
              <a:avLst/>
              <a:gdLst/>
              <a:ahLst/>
              <a:cxnLst/>
              <a:rect l="l" t="t" r="r" b="b"/>
              <a:pathLst>
                <a:path w="1885927" h="1871466">
                  <a:moveTo>
                    <a:pt x="0" y="0"/>
                  </a:moveTo>
                  <a:lnTo>
                    <a:pt x="1885927" y="0"/>
                  </a:lnTo>
                  <a:lnTo>
                    <a:pt x="1885927" y="1871466"/>
                  </a:lnTo>
                  <a:lnTo>
                    <a:pt x="0" y="1871466"/>
                  </a:lnTo>
                  <a:close/>
                </a:path>
              </a:pathLst>
            </a:custGeom>
            <a:solidFill>
              <a:srgbClr val="FFFFFF">
                <a:alpha val="46667"/>
              </a:srgbClr>
            </a:solidFill>
          </p:spPr>
          <p:txBody>
            <a:bodyPr/>
            <a:lstStyle/>
            <a:p>
              <a:endParaRPr lang="es-GT"/>
            </a:p>
          </p:txBody>
        </p:sp>
      </p:grp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C0F5112-BFB9-5807-8E0F-6929733921C4}"/>
              </a:ext>
            </a:extLst>
          </p:cNvPr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A5999C0-9B81-5472-FBB6-37390EEC6F46}"/>
                </a:ext>
              </a:extLst>
            </p:cNvPr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16220F64-AFE9-80C2-E730-51577A7C4F2C}"/>
                </a:ext>
              </a:extLst>
            </p:cNvPr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DF3FCE30-6E0A-DB52-E552-0F458E0FF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0" y="8136390"/>
            <a:ext cx="2767974" cy="276797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2270972-0784-4345-A9B1-5EC6B3B1ADD4}"/>
              </a:ext>
            </a:extLst>
          </p:cNvPr>
          <p:cNvSpPr txBox="1"/>
          <p:nvPr/>
        </p:nvSpPr>
        <p:spPr>
          <a:xfrm>
            <a:off x="2711753" y="2293751"/>
            <a:ext cx="14820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ESTADISTICAS ACERCA DE LOS PASTORES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contexto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 EUA</a:t>
            </a:r>
            <a:endParaRPr lang="es-NI" sz="1600" dirty="0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DB5E8C36-43B8-45E1-BAC7-866551B80EBA}"/>
              </a:ext>
            </a:extLst>
          </p:cNvPr>
          <p:cNvSpPr txBox="1"/>
          <p:nvPr/>
        </p:nvSpPr>
        <p:spPr>
          <a:xfrm>
            <a:off x="1105277" y="6180266"/>
            <a:ext cx="17474084" cy="814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4400" dirty="0">
                <a:latin typeface="Georgia Pro"/>
              </a:rPr>
              <a:t>KÈK ESTATISTIK SOU PASTÈ </a:t>
            </a:r>
            <a:r>
              <a:rPr lang="en-US" sz="4400" dirty="0" err="1">
                <a:latin typeface="Georgia Pro"/>
              </a:rPr>
              <a:t>kontèks</a:t>
            </a:r>
            <a:r>
              <a:rPr lang="en-US" sz="4400" dirty="0">
                <a:latin typeface="Georgia Pro"/>
              </a:rPr>
              <a:t> USA ME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03CE188-886F-472A-8CBF-25242A47A881}"/>
              </a:ext>
            </a:extLst>
          </p:cNvPr>
          <p:cNvSpPr txBox="1"/>
          <p:nvPr/>
        </p:nvSpPr>
        <p:spPr>
          <a:xfrm>
            <a:off x="1828800" y="4169891"/>
            <a:ext cx="13314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SOME STATISTICS ABOUT PASTORS (US context)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1F58DB2-46DE-4B26-A1AB-D1267C50C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2249" y="6595105"/>
            <a:ext cx="3767112" cy="3767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-52386" y="2168924"/>
            <a:ext cx="51765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50% de los matrimonios de pastores terminarán en divorcio.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 Rounded MT Bold" panose="020F0704030504030204" pitchFamily="34" charset="77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549419" y="2553819"/>
            <a:ext cx="62131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	50% of pastors' marriages will end in divorce.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Adirek Slab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2119956" y="2547692"/>
            <a:ext cx="58845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50% nan maryaj pastè yo pral fini nan divòs.</a:t>
            </a:r>
            <a:endParaRPr lang="es-NI" sz="2000" dirty="0"/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17340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228600" y="1733085"/>
            <a:ext cx="47002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de los pastores y 84% de sus esposas se sienten inadecuados y desanimados en sus papeles como pastores.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426291" y="2335056"/>
            <a:ext cx="62131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of pastors and 84% of their wives feel inadequate and discouraged in their roles as pastors.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1941280" y="2253584"/>
            <a:ext cx="588453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nan pastè ak 84% nan madanm yo santi yo ensifizan ak dekouraje nan wòl yo kòm pastè.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22743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152400" y="2090884"/>
            <a:ext cx="47002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cree que el ministerio pastoral afecta negativamente a sus familias.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426291" y="2335056"/>
            <a:ext cx="6213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believe that pastoral ministry negatively affects their families.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1941280" y="2278604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kwè ke ministè pastoral afekte fanmi yo yon fason negatif.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4238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AEEB4E5-2813-4C67-A339-D669CBC3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85576">
            <a:off x="15841404" y="6590534"/>
            <a:ext cx="2856045" cy="4169075"/>
          </a:xfrm>
          <a:prstGeom prst="rect">
            <a:avLst/>
          </a:prstGeom>
        </p:spPr>
      </p:pic>
      <p:sp>
        <p:nvSpPr>
          <p:cNvPr id="29" name="Freeform 10">
            <a:extLst>
              <a:ext uri="{FF2B5EF4-FFF2-40B4-BE49-F238E27FC236}">
                <a16:creationId xmlns:a16="http://schemas.microsoft.com/office/drawing/2014/main" id="{84C16F9D-FBC8-48E5-AFAA-4F255BB304CC}"/>
              </a:ext>
            </a:extLst>
          </p:cNvPr>
          <p:cNvSpPr/>
          <p:nvPr/>
        </p:nvSpPr>
        <p:spPr>
          <a:xfrm>
            <a:off x="15138226" y="6443929"/>
            <a:ext cx="4718009" cy="4462284"/>
          </a:xfrm>
          <a:custGeom>
            <a:avLst/>
            <a:gdLst/>
            <a:ahLst/>
            <a:cxnLst/>
            <a:rect l="l" t="t" r="r" b="b"/>
            <a:pathLst>
              <a:path w="975960" h="1078599">
                <a:moveTo>
                  <a:pt x="203200" y="0"/>
                </a:moveTo>
                <a:lnTo>
                  <a:pt x="975960" y="0"/>
                </a:lnTo>
                <a:lnTo>
                  <a:pt x="772760" y="1078599"/>
                </a:lnTo>
                <a:lnTo>
                  <a:pt x="0" y="1078599"/>
                </a:lnTo>
                <a:lnTo>
                  <a:pt x="203200" y="0"/>
                </a:lnTo>
                <a:close/>
              </a:path>
            </a:pathLst>
          </a:custGeom>
          <a:solidFill>
            <a:srgbClr val="F9FF00">
              <a:alpha val="37647"/>
            </a:srgbClr>
          </a:solidFill>
        </p:spPr>
        <p:txBody>
          <a:bodyPr/>
          <a:lstStyle/>
          <a:p>
            <a:endParaRPr lang="es-NI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307A50-7643-431E-BF58-7085D45AA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2" b="89844" l="10000" r="90000">
                        <a14:foregroundMark x1="46556" y1="6445" x2="46556" y2="6445"/>
                        <a14:foregroundMark x1="39333" y1="4492" x2="39333" y2="4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59" y="7320428"/>
            <a:ext cx="5484305" cy="327872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676400" y="8801100"/>
            <a:ext cx="16230600" cy="0"/>
          </a:xfrm>
          <a:prstGeom prst="line">
            <a:avLst/>
          </a:prstGeom>
          <a:ln w="28575" cap="flat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grpSp>
        <p:nvGrpSpPr>
          <p:cNvPr id="19" name="Group 12">
            <a:extLst>
              <a:ext uri="{FF2B5EF4-FFF2-40B4-BE49-F238E27FC236}">
                <a16:creationId xmlns:a16="http://schemas.microsoft.com/office/drawing/2014/main" id="{0C0F5112-BFB9-5807-8E0F-6929733921C4}"/>
              </a:ext>
            </a:extLst>
          </p:cNvPr>
          <p:cNvGrpSpPr/>
          <p:nvPr/>
        </p:nvGrpSpPr>
        <p:grpSpPr>
          <a:xfrm>
            <a:off x="576787" y="-935565"/>
            <a:ext cx="1597913" cy="3111801"/>
            <a:chOff x="0" y="0"/>
            <a:chExt cx="587593" cy="1144288"/>
          </a:xfrm>
        </p:grpSpPr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A5999C0-9B81-5472-FBB6-37390EEC6F46}"/>
                </a:ext>
              </a:extLst>
            </p:cNvPr>
            <p:cNvSpPr/>
            <p:nvPr/>
          </p:nvSpPr>
          <p:spPr>
            <a:xfrm>
              <a:off x="0" y="0"/>
              <a:ext cx="587593" cy="1144288"/>
            </a:xfrm>
            <a:custGeom>
              <a:avLst/>
              <a:gdLst/>
              <a:ahLst/>
              <a:cxnLst/>
              <a:rect l="l" t="t" r="r" b="b"/>
              <a:pathLst>
                <a:path w="587593" h="1144288">
                  <a:moveTo>
                    <a:pt x="0" y="0"/>
                  </a:moveTo>
                  <a:lnTo>
                    <a:pt x="587593" y="0"/>
                  </a:lnTo>
                  <a:lnTo>
                    <a:pt x="587593" y="1144288"/>
                  </a:lnTo>
                  <a:lnTo>
                    <a:pt x="0" y="1144288"/>
                  </a:lnTo>
                  <a:close/>
                </a:path>
              </a:pathLst>
            </a:custGeom>
            <a:solidFill>
              <a:srgbClr val="C4C2B8"/>
            </a:solidFill>
          </p:spPr>
          <p:txBody>
            <a:bodyPr/>
            <a:lstStyle/>
            <a:p>
              <a:endParaRPr lang="es-GT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16220F64-AFE9-80C2-E730-51577A7C4F2C}"/>
                </a:ext>
              </a:extLst>
            </p:cNvPr>
            <p:cNvSpPr txBox="1"/>
            <p:nvPr/>
          </p:nvSpPr>
          <p:spPr>
            <a:xfrm>
              <a:off x="0" y="-28575"/>
              <a:ext cx="587593" cy="1172863"/>
            </a:xfrm>
            <a:prstGeom prst="rect">
              <a:avLst/>
            </a:prstGeom>
          </p:spPr>
          <p:txBody>
            <a:bodyPr lIns="49509" tIns="49509" rIns="49509" bIns="49509" rtlCol="0" anchor="ctr"/>
            <a:lstStyle/>
            <a:p>
              <a:pPr algn="ctr">
                <a:lnSpc>
                  <a:spcPts val="1637"/>
                </a:lnSpc>
              </a:pPr>
              <a:endParaRPr/>
            </a:p>
          </p:txBody>
        </p:sp>
      </p:grpSp>
      <p:pic>
        <p:nvPicPr>
          <p:cNvPr id="23" name="Imagen 22">
            <a:extLst>
              <a:ext uri="{FF2B5EF4-FFF2-40B4-BE49-F238E27FC236}">
                <a16:creationId xmlns:a16="http://schemas.microsoft.com/office/drawing/2014/main" id="{DF3FCE30-6E0A-DB52-E552-0F458E0FFA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60" y="8136390"/>
            <a:ext cx="2767974" cy="2767974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2270972-0784-4345-A9B1-5EC6B3B1ADD4}"/>
              </a:ext>
            </a:extLst>
          </p:cNvPr>
          <p:cNvSpPr txBox="1"/>
          <p:nvPr/>
        </p:nvSpPr>
        <p:spPr>
          <a:xfrm>
            <a:off x="2306550" y="729657"/>
            <a:ext cx="14305050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ALGUNAS ESTADISTICAS ACERCA DE ESPOSAS DE PASTOR  contexto EUA</a:t>
            </a:r>
            <a:endParaRPr lang="es-NI" dirty="0"/>
          </a:p>
        </p:txBody>
      </p:sp>
      <p:sp>
        <p:nvSpPr>
          <p:cNvPr id="26" name="TextBox 23">
            <a:extLst>
              <a:ext uri="{FF2B5EF4-FFF2-40B4-BE49-F238E27FC236}">
                <a16:creationId xmlns:a16="http://schemas.microsoft.com/office/drawing/2014/main" id="{DB5E8C36-43B8-45E1-BAC7-866551B80EBA}"/>
              </a:ext>
            </a:extLst>
          </p:cNvPr>
          <p:cNvSpPr txBox="1"/>
          <p:nvPr/>
        </p:nvSpPr>
        <p:spPr>
          <a:xfrm>
            <a:off x="2163814" y="5329498"/>
            <a:ext cx="17474084" cy="1685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898"/>
              </a:lnSpc>
            </a:pPr>
            <a:r>
              <a:rPr lang="en-US" sz="4400" dirty="0">
                <a:latin typeface="Georgia Pro"/>
              </a:rPr>
              <a:t>KÈK ESTATISTIK SOU MADANM PASTÈ NAN KONTÈKS AMERIKEN</a:t>
            </a:r>
            <a:endParaRPr lang="en-US" sz="6000" dirty="0">
              <a:solidFill>
                <a:srgbClr val="FFFFFF"/>
              </a:solidFill>
              <a:latin typeface="Georgia Pro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03CE188-886F-472A-8CBF-25242A47A881}"/>
              </a:ext>
            </a:extLst>
          </p:cNvPr>
          <p:cNvSpPr txBox="1"/>
          <p:nvPr/>
        </p:nvSpPr>
        <p:spPr>
          <a:xfrm>
            <a:off x="2306550" y="3203177"/>
            <a:ext cx="13314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SOME STATISTICS ABOUT PASTORS’ WIVES (US context)</a:t>
            </a:r>
          </a:p>
        </p:txBody>
      </p:sp>
    </p:spTree>
    <p:extLst>
      <p:ext uri="{BB962C8B-B14F-4D97-AF65-F5344CB8AC3E}">
        <p14:creationId xmlns:p14="http://schemas.microsoft.com/office/powerpoint/2010/main" val="30998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3664A5B-984B-13B2-EEF1-31988510A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2" y="6736862"/>
            <a:ext cx="18317732" cy="457943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5400000">
            <a:off x="3174087" y="3357104"/>
            <a:ext cx="4504408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7" name="AutoShape 7"/>
          <p:cNvSpPr/>
          <p:nvPr/>
        </p:nvSpPr>
        <p:spPr>
          <a:xfrm rot="-10800000">
            <a:off x="13921823" y="6931993"/>
            <a:ext cx="4519479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8" name="AutoShape 8"/>
          <p:cNvSpPr/>
          <p:nvPr/>
        </p:nvSpPr>
        <p:spPr>
          <a:xfrm rot="10799999">
            <a:off x="13411200" y="6508263"/>
            <a:ext cx="6213187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9" name="AutoShape 9"/>
          <p:cNvSpPr/>
          <p:nvPr/>
        </p:nvSpPr>
        <p:spPr>
          <a:xfrm rot="-10800000">
            <a:off x="-1353079" y="535828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0" name="AutoShape 10"/>
          <p:cNvSpPr/>
          <p:nvPr/>
        </p:nvSpPr>
        <p:spPr>
          <a:xfrm rot="-10800000">
            <a:off x="-5629756" y="6508262"/>
            <a:ext cx="6779370" cy="0"/>
          </a:xfrm>
          <a:prstGeom prst="line">
            <a:avLst/>
          </a:prstGeom>
          <a:ln w="85725" cap="rnd">
            <a:solidFill>
              <a:srgbClr val="F9FF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1" name="AutoShape 11"/>
          <p:cNvSpPr/>
          <p:nvPr/>
        </p:nvSpPr>
        <p:spPr>
          <a:xfrm rot="5400000">
            <a:off x="9769087" y="3277094"/>
            <a:ext cx="4344388" cy="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EB3BEEE-8895-72E4-F407-DD67DF909A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8"/>
          <a:stretch/>
        </p:blipFill>
        <p:spPr>
          <a:xfrm>
            <a:off x="13753042" y="7734300"/>
            <a:ext cx="4519471" cy="288668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9181B0-2E74-6BBA-59B9-7354DFCDE13E}"/>
              </a:ext>
            </a:extLst>
          </p:cNvPr>
          <p:cNvSpPr txBox="1"/>
          <p:nvPr/>
        </p:nvSpPr>
        <p:spPr>
          <a:xfrm>
            <a:off x="228600" y="2245257"/>
            <a:ext cx="47002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 Rounded MT Bold" panose="020F0704030504030204" pitchFamily="34" charset="77"/>
                <a:ea typeface="+mn-ea"/>
                <a:cs typeface="+mn-cs"/>
              </a:rPr>
              <a:t>80% sienten que su marido está muy abrumado por su  trabajo.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989FA0A-1C0C-1876-EE6B-56A9F7D213A9}"/>
              </a:ext>
            </a:extLst>
          </p:cNvPr>
          <p:cNvSpPr txBox="1"/>
          <p:nvPr/>
        </p:nvSpPr>
        <p:spPr>
          <a:xfrm>
            <a:off x="5426291" y="2335056"/>
            <a:ext cx="621318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Adirek Slab"/>
                <a:ea typeface="+mn-ea"/>
                <a:cs typeface="+mn-cs"/>
              </a:rPr>
              <a:t>80% of pastors' wives feel that their husband is greatly overwhelmed by his work.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8B5076B-4A52-19EB-D416-042578CAA7AA}"/>
              </a:ext>
            </a:extLst>
          </p:cNvPr>
          <p:cNvSpPr txBox="1"/>
          <p:nvPr/>
        </p:nvSpPr>
        <p:spPr>
          <a:xfrm>
            <a:off x="11947142" y="2435457"/>
            <a:ext cx="58845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kumimoji="0" lang="es-MX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Georgia Pro"/>
                <a:ea typeface="+mn-ea"/>
                <a:cs typeface="+mn-cs"/>
              </a:rPr>
              <a:t>80% nan madanm pastè yo santi ke mari yo anpil akable pa travay li.</a:t>
            </a: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687FBDF6-A01F-5FDC-9709-77EF15769A4C}"/>
              </a:ext>
            </a:extLst>
          </p:cNvPr>
          <p:cNvSpPr/>
          <p:nvPr/>
        </p:nvSpPr>
        <p:spPr>
          <a:xfrm>
            <a:off x="-578773" y="192723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4CCD881C-9A46-E7E0-F860-6D56D3F2298E}"/>
              </a:ext>
            </a:extLst>
          </p:cNvPr>
          <p:cNvSpPr/>
          <p:nvPr/>
        </p:nvSpPr>
        <p:spPr>
          <a:xfrm>
            <a:off x="13941405" y="6286500"/>
            <a:ext cx="5226973" cy="0"/>
          </a:xfrm>
          <a:prstGeom prst="line">
            <a:avLst/>
          </a:prstGeom>
          <a:ln w="85725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GT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C7DD5519-E1F1-E727-0681-5AA6D3F15A6F}"/>
              </a:ext>
            </a:extLst>
          </p:cNvPr>
          <p:cNvSpPr txBox="1"/>
          <p:nvPr/>
        </p:nvSpPr>
        <p:spPr>
          <a:xfrm>
            <a:off x="7162800" y="239562"/>
            <a:ext cx="17113014" cy="340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3"/>
              </a:lnSpc>
            </a:pPr>
            <a:r>
              <a:rPr lang="en-US" sz="2513" dirty="0">
                <a:solidFill>
                  <a:srgbClr val="737373">
                    <a:alpha val="24706"/>
                  </a:srgbClr>
                </a:solidFill>
                <a:latin typeface="Adirek Slab"/>
              </a:rPr>
              <a:t>MENTOREANDO NUESTRAS GENERACIONES</a:t>
            </a:r>
          </a:p>
        </p:txBody>
      </p:sp>
    </p:spTree>
    <p:extLst>
      <p:ext uri="{BB962C8B-B14F-4D97-AF65-F5344CB8AC3E}">
        <p14:creationId xmlns:p14="http://schemas.microsoft.com/office/powerpoint/2010/main" val="371680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1688</Words>
  <Application>Microsoft Office PowerPoint</Application>
  <PresentationFormat>Custom</PresentationFormat>
  <Paragraphs>170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 Rounded MT Bold</vt:lpstr>
      <vt:lpstr>Adirek Slab Ultra-Bold</vt:lpstr>
      <vt:lpstr>Adirek Slab</vt:lpstr>
      <vt:lpstr>Calibri</vt:lpstr>
      <vt:lpstr>Georgia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Mentoreo de Impacto (generaciones)</dc:title>
  <cp:lastModifiedBy>Marvin Rivas</cp:lastModifiedBy>
  <cp:revision>40</cp:revision>
  <dcterms:created xsi:type="dcterms:W3CDTF">2006-08-16T00:00:00Z</dcterms:created>
  <dcterms:modified xsi:type="dcterms:W3CDTF">2024-03-15T21:57:30Z</dcterms:modified>
  <dc:identifier>DAF_JM65hSs</dc:identifier>
</cp:coreProperties>
</file>