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embeddedFontLst>
    <p:embeddedFont>
      <p:font typeface="Arimo" panose="020B0604020202020204" pitchFamily="34" charset="0"/>
      <p:regular r:id="rId43"/>
    </p:embeddedFont>
    <p:embeddedFont>
      <p:font typeface="Arimo Bold" panose="020B070402020202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HK Grotesk Bold" pitchFamily="2" charset="77"/>
      <p:regular r:id="rId50"/>
      <p:bold r:id="rId51"/>
    </p:embeddedFont>
    <p:embeddedFont>
      <p:font typeface="HK Grotesk Light Bold" pitchFamily="2" charset="77"/>
      <p:regular r:id="rId52"/>
    </p:embeddedFont>
    <p:embeddedFont>
      <p:font typeface="Open Sans 1" panose="020B0606030504020204" pitchFamily="34" charset="0"/>
      <p:regular r:id="rId53"/>
      <p:bold r:id="rId54"/>
      <p:italic r:id="rId55"/>
      <p:boldItalic r:id="rId56"/>
    </p:embeddedFont>
    <p:embeddedFont>
      <p:font typeface="Open Sans 1 Bold" panose="020B0606030504020204" pitchFamily="34" charset="0"/>
      <p:regular r:id="rId57"/>
      <p:bold r:id="rId58"/>
      <p:italic r:id="rId59"/>
      <p:boldItalic r:id="rId60"/>
    </p:embeddedFont>
    <p:embeddedFont>
      <p:font typeface="Open Sans 2" panose="020B0606030504020204" pitchFamily="34" charset="0"/>
      <p:regular r:id="rId61"/>
      <p:bold r:id="rId62"/>
      <p:italic r:id="rId63"/>
      <p:boldItalic r:id="rId64"/>
    </p:embeddedFont>
    <p:embeddedFont>
      <p:font typeface="Open Sans 2 Bold" panose="020B0606030504020204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8.fntdata"/><Relationship Id="rId5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0" Type="http://schemas.openxmlformats.org/officeDocument/2006/relationships/image" Target="../media/image61.jpeg"/><Relationship Id="rId4" Type="http://schemas.openxmlformats.org/officeDocument/2006/relationships/image" Target="../media/image6.jpeg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384" b="49708"/>
          <a:stretch>
            <a:fillRect/>
          </a:stretch>
        </p:blipFill>
        <p:spPr>
          <a:xfrm>
            <a:off x="4436045" y="8232395"/>
            <a:ext cx="4115421" cy="205460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551466" y="4123186"/>
            <a:ext cx="2057711" cy="205460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6493756" y="6177791"/>
            <a:ext cx="2057711" cy="2054605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6201" t="21963" r="7212" b="11470"/>
          <a:stretch>
            <a:fillRect/>
          </a:stretch>
        </p:blipFill>
        <p:spPr>
          <a:xfrm>
            <a:off x="14724598" y="6177791"/>
            <a:ext cx="3563402" cy="4109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75" b="33358"/>
          <a:stretch>
            <a:fillRect/>
          </a:stretch>
        </p:blipFill>
        <p:spPr>
          <a:xfrm>
            <a:off x="10609177" y="4123186"/>
            <a:ext cx="4115421" cy="4109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8896" t="11251" r="7719" b="26304"/>
          <a:stretch>
            <a:fillRect/>
          </a:stretch>
        </p:blipFill>
        <p:spPr>
          <a:xfrm>
            <a:off x="8551466" y="8232395"/>
            <a:ext cx="4115421" cy="20546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b="25321"/>
          <a:stretch>
            <a:fillRect/>
          </a:stretch>
        </p:blipFill>
        <p:spPr>
          <a:xfrm>
            <a:off x="8551466" y="6170802"/>
            <a:ext cx="2057711" cy="2054605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4724598" y="4123186"/>
            <a:ext cx="4115421" cy="2054605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10" name="AutoShape 10"/>
          <p:cNvSpPr/>
          <p:nvPr/>
        </p:nvSpPr>
        <p:spPr>
          <a:xfrm>
            <a:off x="12666888" y="8232395"/>
            <a:ext cx="2057711" cy="2054605"/>
          </a:xfrm>
          <a:prstGeom prst="rect">
            <a:avLst/>
          </a:prstGeom>
          <a:solidFill>
            <a:srgbClr val="29285D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15579" t="29016" r="9625" b="15041"/>
          <a:stretch>
            <a:fillRect/>
          </a:stretch>
        </p:blipFill>
        <p:spPr>
          <a:xfrm>
            <a:off x="10609177" y="2068582"/>
            <a:ext cx="4115421" cy="2054605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2666888" y="0"/>
            <a:ext cx="2057711" cy="2068582"/>
          </a:xfrm>
          <a:prstGeom prst="rect">
            <a:avLst/>
          </a:prstGeom>
          <a:solidFill>
            <a:srgbClr val="469BD8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18939" t="13272" r="15188" b="35898"/>
          <a:stretch>
            <a:fillRect/>
          </a:stretch>
        </p:blipFill>
        <p:spPr>
          <a:xfrm>
            <a:off x="14724598" y="0"/>
            <a:ext cx="3563402" cy="41231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7323286"/>
            <a:ext cx="3870028" cy="3870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 t="9814" b="18300"/>
          <a:stretch>
            <a:fillRect/>
          </a:stretch>
        </p:blipFill>
        <p:spPr>
          <a:xfrm>
            <a:off x="8551466" y="6170802"/>
            <a:ext cx="2057711" cy="20615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 b="25206"/>
          <a:stretch>
            <a:fillRect/>
          </a:stretch>
        </p:blipFill>
        <p:spPr>
          <a:xfrm>
            <a:off x="8551466" y="8232395"/>
            <a:ext cx="4115421" cy="205460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28700" y="1190625"/>
            <a:ext cx="7304359" cy="413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3"/>
              </a:lnSpc>
            </a:pPr>
            <a:r>
              <a:rPr lang="en-US" sz="8114">
                <a:solidFill>
                  <a:srgbClr val="F3693A"/>
                </a:solidFill>
                <a:latin typeface="HK Grotesk Bold Bold"/>
              </a:rPr>
              <a:t>Mentorat pour les nouvelles générations</a:t>
            </a:r>
          </a:p>
          <a:p>
            <a:pPr marL="0" lvl="0" indent="0" algn="l">
              <a:lnSpc>
                <a:spcPts val="8033"/>
              </a:lnSpc>
              <a:spcBef>
                <a:spcPct val="0"/>
              </a:spcBef>
            </a:pPr>
            <a:endParaRPr lang="en-US" sz="8114">
              <a:solidFill>
                <a:srgbClr val="F3693A"/>
              </a:solidFill>
              <a:latin typeface="HK Grotesk Bol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5425759"/>
            <a:ext cx="16230600" cy="47751"/>
          </a:xfrm>
          <a:prstGeom prst="rect">
            <a:avLst/>
          </a:prstGeom>
          <a:solidFill>
            <a:srgbClr val="29285D">
              <a:alpha val="19608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162050"/>
            <a:ext cx="13621831" cy="1785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30"/>
              </a:lnSpc>
            </a:pPr>
            <a:r>
              <a:rPr lang="en-US" sz="6899">
                <a:solidFill>
                  <a:srgbClr val="F3693A"/>
                </a:solidFill>
                <a:latin typeface="HK Grotesk Bold"/>
              </a:rPr>
              <a:t>La stratégie de la</a:t>
            </a:r>
          </a:p>
          <a:p>
            <a:pPr marL="0" lvl="0" indent="0">
              <a:lnSpc>
                <a:spcPts val="6830"/>
              </a:lnSpc>
              <a:spcBef>
                <a:spcPct val="0"/>
              </a:spcBef>
            </a:pPr>
            <a:r>
              <a:rPr lang="en-US" sz="6899">
                <a:solidFill>
                  <a:srgbClr val="F3693A"/>
                </a:solidFill>
                <a:latin typeface="HK Grotesk Bold"/>
              </a:rPr>
              <a:t>vision générationnelle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5324788"/>
            <a:ext cx="221585" cy="22102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5" name="AutoShape 5"/>
          <p:cNvSpPr/>
          <p:nvPr/>
        </p:nvSpPr>
        <p:spPr>
          <a:xfrm>
            <a:off x="9063450" y="5324788"/>
            <a:ext cx="221585" cy="221020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6" name="AutoShape 6"/>
          <p:cNvSpPr/>
          <p:nvPr/>
        </p:nvSpPr>
        <p:spPr>
          <a:xfrm>
            <a:off x="3646474" y="5324788"/>
            <a:ext cx="221585" cy="221020"/>
          </a:xfrm>
          <a:prstGeom prst="rect">
            <a:avLst/>
          </a:prstGeom>
          <a:solidFill>
            <a:srgbClr val="DF682D"/>
          </a:solidFill>
        </p:spPr>
      </p:sp>
      <p:sp>
        <p:nvSpPr>
          <p:cNvPr id="7" name="AutoShape 7"/>
          <p:cNvSpPr/>
          <p:nvPr/>
        </p:nvSpPr>
        <p:spPr>
          <a:xfrm>
            <a:off x="6227962" y="5324788"/>
            <a:ext cx="221585" cy="221020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8" name="AutoShape 8"/>
          <p:cNvSpPr/>
          <p:nvPr/>
        </p:nvSpPr>
        <p:spPr>
          <a:xfrm>
            <a:off x="12152938" y="5324788"/>
            <a:ext cx="221585" cy="22102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9" name="AutoShape 9"/>
          <p:cNvSpPr/>
          <p:nvPr/>
        </p:nvSpPr>
        <p:spPr>
          <a:xfrm>
            <a:off x="15605284" y="5324788"/>
            <a:ext cx="221585" cy="221020"/>
          </a:xfrm>
          <a:prstGeom prst="rect">
            <a:avLst/>
          </a:prstGeom>
          <a:solidFill>
            <a:srgbClr val="38BF8E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12044" t="11578" r="11620" b="37592"/>
          <a:stretch>
            <a:fillRect/>
          </a:stretch>
        </p:blipFill>
        <p:spPr>
          <a:xfrm>
            <a:off x="14158581" y="0"/>
            <a:ext cx="4129419" cy="41231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t="1898" b="17887"/>
          <a:stretch>
            <a:fillRect/>
          </a:stretch>
        </p:blipFill>
        <p:spPr>
          <a:xfrm>
            <a:off x="14178787" y="-819513"/>
            <a:ext cx="4109213" cy="49427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6257656"/>
            <a:ext cx="1986190" cy="54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23"/>
              </a:lnSpc>
            </a:pPr>
            <a:r>
              <a:rPr lang="en-US" sz="3299" spc="-82">
                <a:solidFill>
                  <a:srgbClr val="F3693A"/>
                </a:solidFill>
                <a:latin typeface="HK Grotesk Bold Bold"/>
              </a:rPr>
              <a:t>1) Mission.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63450" y="6257656"/>
            <a:ext cx="2962851" cy="54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23"/>
              </a:lnSpc>
            </a:pPr>
            <a:r>
              <a:rPr lang="en-US" sz="3299" spc="-82">
                <a:solidFill>
                  <a:srgbClr val="F3693A"/>
                </a:solidFill>
                <a:latin typeface="HK Grotesk Bold Bold"/>
              </a:rPr>
              <a:t>4) Programmes.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46474" y="6257656"/>
            <a:ext cx="1894542" cy="54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23"/>
              </a:lnSpc>
            </a:pPr>
            <a:r>
              <a:rPr lang="en-US" sz="3299" spc="-82">
                <a:solidFill>
                  <a:srgbClr val="F3693A"/>
                </a:solidFill>
                <a:latin typeface="HK Grotesk Bold Bold"/>
              </a:rPr>
              <a:t>2) Public.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27962" y="6257656"/>
            <a:ext cx="2166996" cy="107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23"/>
              </a:lnSpc>
            </a:pPr>
            <a:r>
              <a:rPr lang="en-US" sz="3299" spc="-82">
                <a:solidFill>
                  <a:srgbClr val="F3693A"/>
                </a:solidFill>
                <a:latin typeface="HK Grotesk Bold Bold"/>
              </a:rPr>
              <a:t>3) Nous, les leaders.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52938" y="6257656"/>
            <a:ext cx="2802307" cy="54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23"/>
              </a:lnSpc>
            </a:pPr>
            <a:r>
              <a:rPr lang="en-US" sz="3299" spc="-82">
                <a:solidFill>
                  <a:srgbClr val="F3693A"/>
                </a:solidFill>
                <a:latin typeface="HK Grotesk Bold Bold"/>
              </a:rPr>
              <a:t>5) Relations.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605284" y="6257656"/>
            <a:ext cx="2133823" cy="54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23"/>
              </a:lnSpc>
            </a:pPr>
            <a:r>
              <a:rPr lang="en-US" sz="3299" spc="-82">
                <a:solidFill>
                  <a:srgbClr val="F3693A"/>
                </a:solidFill>
                <a:latin typeface="HK Grotesk Bold Bold"/>
              </a:rPr>
              <a:t>6) Culture.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6897350" cy="8865917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3463847"/>
            <a:ext cx="5979628" cy="276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65"/>
              </a:lnSpc>
            </a:pPr>
            <a:r>
              <a:rPr lang="en-US" sz="8599" u="sng" spc="-214">
                <a:solidFill>
                  <a:srgbClr val="F3693A"/>
                </a:solidFill>
                <a:latin typeface="HK Grotesk Bold Bold"/>
              </a:rPr>
              <a:t>Annoncer, exhorter,</a:t>
            </a:r>
          </a:p>
          <a:p>
            <a:pPr marL="0" lvl="0" indent="0" algn="l">
              <a:lnSpc>
                <a:spcPts val="6965"/>
              </a:lnSpc>
              <a:spcBef>
                <a:spcPct val="0"/>
              </a:spcBef>
            </a:pPr>
            <a:r>
              <a:rPr lang="en-US" sz="8599" u="sng" spc="-214">
                <a:solidFill>
                  <a:srgbClr val="F3693A"/>
                </a:solidFill>
                <a:latin typeface="HK Grotesk Bold Bold"/>
              </a:rPr>
              <a:t>et enseigner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98741" y="2481765"/>
            <a:ext cx="7701741" cy="445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94"/>
              </a:lnSpc>
              <a:spcBef>
                <a:spcPct val="0"/>
              </a:spcBef>
            </a:pPr>
            <a:r>
              <a:rPr lang="en-US" sz="4499" spc="-112">
                <a:solidFill>
                  <a:srgbClr val="F3693A"/>
                </a:solidFill>
                <a:latin typeface="HK Grotesk Bold Bold"/>
              </a:rPr>
              <a:t>“C'est lui que nous annonçons, exhortant tout homme, et instruisant tout homme en toute sagesse, afin de présenter à Dieu tout homme, devenu parfait en Christ.” Colossiens 1:28</a:t>
            </a:r>
          </a:p>
        </p:txBody>
      </p:sp>
      <p:sp>
        <p:nvSpPr>
          <p:cNvPr id="5" name="AutoShape 5"/>
          <p:cNvSpPr/>
          <p:nvPr/>
        </p:nvSpPr>
        <p:spPr>
          <a:xfrm>
            <a:off x="16230289" y="8230998"/>
            <a:ext cx="2057711" cy="2054605"/>
          </a:xfrm>
          <a:prstGeom prst="rect">
            <a:avLst/>
          </a:prstGeom>
          <a:solidFill>
            <a:srgbClr val="FFC924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40485" y="5143500"/>
            <a:ext cx="6054546" cy="51435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AutoShape 3"/>
          <p:cNvSpPr/>
          <p:nvPr/>
        </p:nvSpPr>
        <p:spPr>
          <a:xfrm>
            <a:off x="6240485" y="0"/>
            <a:ext cx="6054546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304" r="22699" b="304"/>
          <a:stretch>
            <a:fillRect/>
          </a:stretch>
        </p:blipFill>
        <p:spPr>
          <a:xfrm>
            <a:off x="12295030" y="5143500"/>
            <a:ext cx="5992970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218" r="24215" b="1218"/>
          <a:stretch>
            <a:fillRect/>
          </a:stretch>
        </p:blipFill>
        <p:spPr>
          <a:xfrm>
            <a:off x="12295030" y="0"/>
            <a:ext cx="599297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21651" b="21113"/>
          <a:stretch>
            <a:fillRect/>
          </a:stretch>
        </p:blipFill>
        <p:spPr>
          <a:xfrm>
            <a:off x="12295030" y="5143500"/>
            <a:ext cx="5992970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28239" t="13413" r="6731"/>
          <a:stretch>
            <a:fillRect/>
          </a:stretch>
        </p:blipFill>
        <p:spPr>
          <a:xfrm>
            <a:off x="12295030" y="-182960"/>
            <a:ext cx="5992970" cy="53264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3322153"/>
            <a:ext cx="4104775" cy="3823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2"/>
              </a:lnSpc>
            </a:pPr>
            <a:r>
              <a:rPr lang="en-US" sz="6569" spc="-164">
                <a:solidFill>
                  <a:srgbClr val="F3693A"/>
                </a:solidFill>
                <a:latin typeface="HK Grotesk Bold Bold"/>
              </a:rPr>
              <a:t>6 clés actives</a:t>
            </a:r>
          </a:p>
          <a:p>
            <a:pPr marL="0" lvl="0" indent="0" algn="l">
              <a:lnSpc>
                <a:spcPts val="5912"/>
              </a:lnSpc>
              <a:spcBef>
                <a:spcPct val="0"/>
              </a:spcBef>
            </a:pPr>
            <a:r>
              <a:rPr lang="en-US" sz="6569" spc="-164">
                <a:solidFill>
                  <a:srgbClr val="F3693A"/>
                </a:solidFill>
                <a:latin typeface="HK Grotesk Bold Bold"/>
              </a:rPr>
              <a:t>de la vision générationnelle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31211" y="1357122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>
                <a:solidFill>
                  <a:srgbClr val="F3693A"/>
                </a:solidFill>
                <a:latin typeface="HK Grotesk Bold Bold"/>
              </a:rPr>
              <a:t>#1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3877" y="2441052"/>
            <a:ext cx="4580245" cy="1373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34"/>
              </a:lnSpc>
              <a:spcBef>
                <a:spcPts val="2651"/>
              </a:spcBef>
            </a:pPr>
            <a:r>
              <a:rPr lang="en-US" sz="3499">
                <a:solidFill>
                  <a:srgbClr val="F3693A"/>
                </a:solidFill>
                <a:latin typeface="HK Grotesk Bold"/>
              </a:rPr>
              <a:t>Focus sur la grande mission du leadership générationnel.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31211" y="6487573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>
                <a:solidFill>
                  <a:srgbClr val="F3693A"/>
                </a:solidFill>
                <a:latin typeface="HK Grotesk Bold Bold"/>
              </a:rPr>
              <a:t>#2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7635" y="7597601"/>
            <a:ext cx="4580245" cy="1373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34"/>
              </a:lnSpc>
              <a:spcBef>
                <a:spcPts val="2651"/>
              </a:spcBef>
            </a:pPr>
            <a:r>
              <a:rPr lang="en-US" sz="3499">
                <a:solidFill>
                  <a:srgbClr val="F3693A"/>
                </a:solidFill>
                <a:latin typeface="HK Grotesk Bold"/>
              </a:rPr>
              <a:t>Respecter les étapes du développement humain.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699" t="810" b="810"/>
          <a:stretch>
            <a:fillRect/>
          </a:stretch>
        </p:blipFill>
        <p:spPr>
          <a:xfrm>
            <a:off x="6054546" y="0"/>
            <a:ext cx="6054546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1252" r="272"/>
          <a:stretch>
            <a:fillRect/>
          </a:stretch>
        </p:blipFill>
        <p:spPr>
          <a:xfrm>
            <a:off x="6054546" y="5143500"/>
            <a:ext cx="6054546" cy="51435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0"/>
            <a:ext cx="6054546" cy="51435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5" name="AutoShape 5"/>
          <p:cNvSpPr/>
          <p:nvPr/>
        </p:nvSpPr>
        <p:spPr>
          <a:xfrm>
            <a:off x="0" y="5143500"/>
            <a:ext cx="6054546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7201" r="40068" b="8226"/>
          <a:stretch>
            <a:fillRect/>
          </a:stretch>
        </p:blipFill>
        <p:spPr>
          <a:xfrm>
            <a:off x="6054546" y="-554197"/>
            <a:ext cx="6054546" cy="56976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7041" b="25721"/>
          <a:stretch>
            <a:fillRect/>
          </a:stretch>
        </p:blipFill>
        <p:spPr>
          <a:xfrm>
            <a:off x="6054546" y="5143500"/>
            <a:ext cx="6054546" cy="5143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21524"/>
          <a:stretch>
            <a:fillRect/>
          </a:stretch>
        </p:blipFill>
        <p:spPr>
          <a:xfrm>
            <a:off x="6054546" y="5143500"/>
            <a:ext cx="6054546" cy="51435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14483" y="1533945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>
                <a:solidFill>
                  <a:srgbClr val="F3693A"/>
                </a:solidFill>
                <a:latin typeface="HK Grotesk Bold Bold"/>
              </a:rPr>
              <a:t>#3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087" y="2685083"/>
            <a:ext cx="4432372" cy="953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5"/>
              </a:lnSpc>
              <a:spcBef>
                <a:spcPts val="2726"/>
              </a:spcBef>
            </a:pPr>
            <a:r>
              <a:rPr lang="en-US" sz="3599">
                <a:solidFill>
                  <a:srgbClr val="F3693A"/>
                </a:solidFill>
                <a:latin typeface="HK Grotesk Bold"/>
              </a:rPr>
              <a:t>Exercer un leadership approprié.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4483" y="6467576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>
                <a:solidFill>
                  <a:srgbClr val="F3693A"/>
                </a:solidFill>
                <a:latin typeface="HK Grotesk Bold Bold"/>
              </a:rPr>
              <a:t>#4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9893" y="7576787"/>
            <a:ext cx="4214759" cy="1414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5"/>
              </a:lnSpc>
              <a:spcBef>
                <a:spcPts val="2726"/>
              </a:spcBef>
            </a:pPr>
            <a:r>
              <a:rPr lang="en-US" sz="3599">
                <a:solidFill>
                  <a:srgbClr val="F3693A"/>
                </a:solidFill>
                <a:latin typeface="HK Grotesk Bold"/>
              </a:rPr>
              <a:t>Développer des relations intentionnelles.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45714" y="3230153"/>
            <a:ext cx="4413586" cy="401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12"/>
              </a:lnSpc>
            </a:pPr>
            <a:r>
              <a:rPr lang="en-US" sz="6903" spc="-172">
                <a:solidFill>
                  <a:srgbClr val="F3693A"/>
                </a:solidFill>
                <a:latin typeface="HK Grotesk Bold Bold"/>
              </a:rPr>
              <a:t>6 clés actives</a:t>
            </a:r>
          </a:p>
          <a:p>
            <a:pPr marL="0" lvl="0" indent="0" algn="r">
              <a:lnSpc>
                <a:spcPts val="6212"/>
              </a:lnSpc>
              <a:spcBef>
                <a:spcPct val="0"/>
              </a:spcBef>
            </a:pPr>
            <a:r>
              <a:rPr lang="en-US" sz="6903" spc="-172">
                <a:solidFill>
                  <a:srgbClr val="F3693A"/>
                </a:solidFill>
                <a:latin typeface="HK Grotesk Bold Bold"/>
              </a:rPr>
              <a:t>de la vision générationnelle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40485" y="0"/>
            <a:ext cx="6054546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8" r="24215" b="1218"/>
          <a:stretch>
            <a:fillRect/>
          </a:stretch>
        </p:blipFill>
        <p:spPr>
          <a:xfrm>
            <a:off x="12295030" y="5143500"/>
            <a:ext cx="5992970" cy="51435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40485" y="5143500"/>
            <a:ext cx="6054546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1161"/>
          <a:stretch>
            <a:fillRect/>
          </a:stretch>
        </p:blipFill>
        <p:spPr>
          <a:xfrm>
            <a:off x="12295030" y="0"/>
            <a:ext cx="6854110" cy="5143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54968" y="1020593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>
                <a:solidFill>
                  <a:srgbClr val="F3693A"/>
                </a:solidFill>
                <a:latin typeface="HK Grotesk Bold Bold"/>
              </a:rPr>
              <a:t>#5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88140" y="2069595"/>
            <a:ext cx="3759235" cy="208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F3693A"/>
                </a:solidFill>
                <a:latin typeface="HK Grotesk Bold"/>
              </a:rPr>
              <a:t>Mettre en œuvre des programmes réussis.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31211" y="6675918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>
                <a:solidFill>
                  <a:srgbClr val="F3693A"/>
                </a:solidFill>
                <a:latin typeface="HK Grotesk Bold Bold"/>
              </a:rPr>
              <a:t>#6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3594" y="7727292"/>
            <a:ext cx="3820811" cy="105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F3693A"/>
                </a:solidFill>
                <a:latin typeface="HK Grotesk Bold"/>
              </a:rPr>
              <a:t>Influencer la culture.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178941"/>
            <a:ext cx="4413586" cy="412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2"/>
              </a:lnSpc>
            </a:pPr>
            <a:r>
              <a:rPr lang="en-US" sz="7103" spc="-177">
                <a:solidFill>
                  <a:srgbClr val="F3693A"/>
                </a:solidFill>
                <a:latin typeface="HK Grotesk Bold Bold"/>
              </a:rPr>
              <a:t>6 clés actives</a:t>
            </a:r>
          </a:p>
          <a:p>
            <a:pPr marL="0" lvl="0" indent="0" algn="l">
              <a:lnSpc>
                <a:spcPts val="6392"/>
              </a:lnSpc>
              <a:spcBef>
                <a:spcPct val="0"/>
              </a:spcBef>
            </a:pPr>
            <a:r>
              <a:rPr lang="en-US" sz="7103" spc="-177">
                <a:solidFill>
                  <a:srgbClr val="F3693A"/>
                </a:solidFill>
                <a:latin typeface="HK Grotesk Bold Bold"/>
              </a:rPr>
              <a:t>de la vision générationnelle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77000" cy="102870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TextBox 3"/>
          <p:cNvSpPr txBox="1"/>
          <p:nvPr/>
        </p:nvSpPr>
        <p:spPr>
          <a:xfrm>
            <a:off x="1153617" y="2978826"/>
            <a:ext cx="4169766" cy="4434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2"/>
              </a:lnSpc>
            </a:pPr>
            <a:r>
              <a:rPr lang="en-US" sz="5392" u="sng" spc="-134">
                <a:solidFill>
                  <a:srgbClr val="F3693A"/>
                </a:solidFill>
                <a:latin typeface="HK Grotesk Bold Bold"/>
              </a:rPr>
              <a:t>Clé 1</a:t>
            </a:r>
          </a:p>
          <a:p>
            <a:pPr marL="0" lvl="0" indent="0">
              <a:lnSpc>
                <a:spcPts val="7270"/>
              </a:lnSpc>
            </a:pPr>
            <a:r>
              <a:rPr lang="en-US" sz="7270" spc="-181">
                <a:solidFill>
                  <a:srgbClr val="F3693A"/>
                </a:solidFill>
                <a:latin typeface="HK Grotesk Bold Bold"/>
              </a:rPr>
              <a:t>Focus sur la grande mission du leadership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43049" y="2689026"/>
            <a:ext cx="8888028" cy="483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4"/>
              </a:lnSpc>
              <a:spcBef>
                <a:spcPts val="3588"/>
              </a:spcBef>
            </a:pPr>
            <a:r>
              <a:rPr lang="en-US" sz="3299">
                <a:solidFill>
                  <a:srgbClr val="F3693A"/>
                </a:solidFill>
                <a:latin typeface="Open Sans 2"/>
              </a:rPr>
              <a:t>― “Jésus lui répondit: </a:t>
            </a:r>
            <a:r>
              <a:rPr lang="en-US" sz="3299">
                <a:solidFill>
                  <a:srgbClr val="F3693A"/>
                </a:solidFill>
                <a:latin typeface="Open Sans 2 Bold"/>
              </a:rPr>
              <a:t>Tu aimeras le Seigneur, ton Dieu,</a:t>
            </a:r>
            <a:r>
              <a:rPr lang="en-US" sz="3299">
                <a:solidFill>
                  <a:srgbClr val="F3693A"/>
                </a:solidFill>
                <a:latin typeface="Open Sans 2"/>
              </a:rPr>
              <a:t> de tout ton cœur, de toute ton âme, et de toute ta pensée. C'est le premier et le plus grand commandement. Et voici le second, qui lui est semblable: Tu aimeras ton prochain comme toi-même. De ces deux commandements dépendent toute la loi et les prophètes.…” Matthieu 22:37-40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77000" cy="102870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2889291"/>
            <a:ext cx="4299918" cy="4622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2"/>
              </a:lnSpc>
            </a:pPr>
            <a:r>
              <a:rPr lang="en-US" sz="5692" u="sng" spc="-142">
                <a:solidFill>
                  <a:srgbClr val="F3693A"/>
                </a:solidFill>
                <a:latin typeface="HK Grotesk Bold Bold"/>
              </a:rPr>
              <a:t>Key 1</a:t>
            </a:r>
          </a:p>
          <a:p>
            <a:pPr marL="0" lvl="0" indent="0">
              <a:lnSpc>
                <a:spcPts val="7570"/>
              </a:lnSpc>
            </a:pPr>
            <a:r>
              <a:rPr lang="en-US" sz="7570" spc="-189">
                <a:solidFill>
                  <a:srgbClr val="F3693A"/>
                </a:solidFill>
                <a:latin typeface="HK Grotesk Bold Bold"/>
              </a:rPr>
              <a:t>Focus on the great mission of leadership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71272" y="2659310"/>
            <a:ext cx="8888028" cy="487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9"/>
              </a:lnSpc>
              <a:spcBef>
                <a:spcPts val="4132"/>
              </a:spcBef>
            </a:pPr>
            <a:r>
              <a:rPr lang="en-US" sz="3799">
                <a:solidFill>
                  <a:srgbClr val="F3693A"/>
                </a:solidFill>
                <a:latin typeface="Arimo"/>
              </a:rPr>
              <a:t>“Allez, faites de toutes les nations des disciples, les baptisant au nom du Père, du Fils et du Saint Esprit, et </a:t>
            </a:r>
            <a:r>
              <a:rPr lang="en-US" sz="3799">
                <a:solidFill>
                  <a:srgbClr val="F3693A"/>
                </a:solidFill>
                <a:latin typeface="Arimo Bold"/>
              </a:rPr>
              <a:t>enseignez-leur à observer tout ce que je vous ai prescrit.</a:t>
            </a:r>
            <a:r>
              <a:rPr lang="en-US" sz="3799">
                <a:solidFill>
                  <a:srgbClr val="F3693A"/>
                </a:solidFill>
                <a:latin typeface="Arimo"/>
              </a:rPr>
              <a:t> Et voici, je suis avec vous tous les jours, jusqu'à la fin du monde.” Matthew 28:19-20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389638"/>
            <a:ext cx="16962052" cy="8897362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4949" y="2678839"/>
            <a:ext cx="1127738" cy="838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4754" y="6493891"/>
            <a:ext cx="648129" cy="8387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379857" y="3790127"/>
            <a:ext cx="2357922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F3693A"/>
                </a:solidFill>
                <a:latin typeface="HK Grotesk Bold Bold"/>
              </a:rPr>
              <a:t>1) Adoration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7549833"/>
            <a:ext cx="3118775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F3693A"/>
                </a:solidFill>
                <a:latin typeface="HK Grotesk Bold Bold"/>
              </a:rPr>
              <a:t>3) Evangélisation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71780" y="6493891"/>
            <a:ext cx="838755" cy="8387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74046" y="2743852"/>
            <a:ext cx="834223" cy="77374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748054" y="3790127"/>
            <a:ext cx="1886208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F3693A"/>
                </a:solidFill>
                <a:latin typeface="HK Grotesk Bold Bold"/>
              </a:rPr>
              <a:t>2) Service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39840" y="7549833"/>
            <a:ext cx="2702636" cy="96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F3693A"/>
                </a:solidFill>
                <a:latin typeface="HK Grotesk Bold Bold"/>
              </a:rPr>
              <a:t>3) Formation de disciples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037777"/>
            <a:ext cx="6656045" cy="313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993"/>
              </a:lnSpc>
              <a:spcBef>
                <a:spcPct val="0"/>
              </a:spcBef>
            </a:pPr>
            <a:r>
              <a:rPr lang="en-US" sz="7399" spc="-184">
                <a:solidFill>
                  <a:srgbClr val="F3693A"/>
                </a:solidFill>
                <a:latin typeface="HK Grotesk Bold Bold"/>
              </a:rPr>
              <a:t>Les objectifs de maturité que les disciples doivent atteindre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6230445" y="0"/>
            <a:ext cx="2057711" cy="2054605"/>
          </a:xfrm>
          <a:prstGeom prst="rect">
            <a:avLst/>
          </a:prstGeom>
          <a:solidFill>
            <a:srgbClr val="29285D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23" y="0"/>
            <a:ext cx="18305123" cy="1657350"/>
          </a:xfrm>
          <a:prstGeom prst="rect">
            <a:avLst/>
          </a:prstGeom>
          <a:solidFill>
            <a:srgbClr val="469BD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395228" y="4865908"/>
            <a:ext cx="2680039" cy="268002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211" t="-21444" r="-121046" b="-2702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424303" y="4865908"/>
            <a:ext cx="2680039" cy="268002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3333" t="-9956" r="-38555" b="-1137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453378" y="4865908"/>
            <a:ext cx="2680039" cy="268002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3294" t="-11963" r="-39527" b="-9956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>
            <a:off x="-17123" y="8232395"/>
            <a:ext cx="2057711" cy="205460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10" name="TextBox 10"/>
          <p:cNvSpPr txBox="1"/>
          <p:nvPr/>
        </p:nvSpPr>
        <p:spPr>
          <a:xfrm>
            <a:off x="790133" y="2546088"/>
            <a:ext cx="6945114" cy="91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70"/>
              </a:lnSpc>
            </a:pPr>
            <a:r>
              <a:rPr lang="en-US" sz="7411" spc="-185">
                <a:solidFill>
                  <a:srgbClr val="F3693A"/>
                </a:solidFill>
                <a:latin typeface="Arimo Bold"/>
              </a:rPr>
              <a:t>Communication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69345" y="8151013"/>
            <a:ext cx="2931805" cy="49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9"/>
              </a:lnSpc>
              <a:spcBef>
                <a:spcPct val="0"/>
              </a:spcBef>
            </a:pPr>
            <a:r>
              <a:rPr lang="en-US" sz="2999" u="sng" spc="-74">
                <a:solidFill>
                  <a:srgbClr val="F3693A"/>
                </a:solidFill>
                <a:latin typeface="HK Grotesk Bold Bold"/>
              </a:rPr>
              <a:t>Personnaliser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98420" y="8160538"/>
            <a:ext cx="2931805" cy="48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000" u="sng" spc="-75">
                <a:solidFill>
                  <a:srgbClr val="F3693A"/>
                </a:solidFill>
                <a:latin typeface="HK Grotesk Bold Bold"/>
              </a:rPr>
              <a:t>Répéter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27495" y="8151013"/>
            <a:ext cx="2931805" cy="49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9"/>
              </a:lnSpc>
              <a:spcBef>
                <a:spcPct val="0"/>
              </a:spcBef>
            </a:pPr>
            <a:r>
              <a:rPr lang="en-US" sz="2999" u="sng" spc="-74">
                <a:solidFill>
                  <a:srgbClr val="F3693A"/>
                </a:solidFill>
                <a:latin typeface="HK Grotesk Bold Bold"/>
              </a:rPr>
              <a:t>Évaluer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08733" y="-17652"/>
            <a:ext cx="2179422" cy="2328532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3" name="AutoShape 3"/>
          <p:cNvSpPr/>
          <p:nvPr/>
        </p:nvSpPr>
        <p:spPr>
          <a:xfrm>
            <a:off x="0" y="2177530"/>
            <a:ext cx="18444020" cy="810947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2671" t="7251" b="19994"/>
          <a:stretch>
            <a:fillRect/>
          </a:stretch>
        </p:blipFill>
        <p:spPr>
          <a:xfrm>
            <a:off x="11312678" y="3264944"/>
            <a:ext cx="4796055" cy="599335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777525"/>
            <a:ext cx="10609167" cy="93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29"/>
              </a:lnSpc>
              <a:spcBef>
                <a:spcPct val="0"/>
              </a:spcBef>
            </a:pPr>
            <a:r>
              <a:rPr lang="en-US" sz="6999">
                <a:solidFill>
                  <a:srgbClr val="F3693A"/>
                </a:solidFill>
                <a:latin typeface="HK Grotesk Bold"/>
              </a:rPr>
              <a:t>Petits groupes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191489"/>
            <a:ext cx="8741766" cy="204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75"/>
              </a:lnSpc>
            </a:pPr>
            <a:r>
              <a:rPr lang="en-US" sz="4199" spc="-104">
                <a:solidFill>
                  <a:srgbClr val="F3693A"/>
                </a:solidFill>
                <a:latin typeface="HK Grotesk Bold Bold"/>
              </a:rPr>
              <a:t>De quelles manières pouvons-nous aider les nouvelles générations pour que Christ soit formé en elles?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07443" y="0"/>
            <a:ext cx="16780557" cy="8827817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5888" r="27471" b="11846"/>
          <a:stretch>
            <a:fillRect/>
          </a:stretch>
        </p:blipFill>
        <p:spPr>
          <a:xfrm>
            <a:off x="12623274" y="1451578"/>
            <a:ext cx="4431439" cy="55908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88543" y="1311345"/>
            <a:ext cx="7065057" cy="1099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09"/>
              </a:lnSpc>
            </a:pPr>
            <a:r>
              <a:rPr lang="en-US" sz="9669" spc="-119" dirty="0">
                <a:solidFill>
                  <a:srgbClr val="F3693A"/>
                </a:solidFill>
                <a:latin typeface="Arimo Bold"/>
              </a:rPr>
              <a:t>Introduction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88543" y="4600635"/>
            <a:ext cx="9060229" cy="2199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63"/>
              </a:lnSpc>
            </a:pPr>
            <a:r>
              <a:rPr lang="en-US" sz="5399" u="sng" spc="-134">
                <a:solidFill>
                  <a:srgbClr val="F3693A"/>
                </a:solidFill>
                <a:latin typeface="HK Grotesk Light Bold"/>
              </a:rPr>
              <a:t>Qu'est-ce que le leadership générationnel?</a:t>
            </a:r>
          </a:p>
        </p:txBody>
      </p:sp>
      <p:sp>
        <p:nvSpPr>
          <p:cNvPr id="6" name="AutoShape 6"/>
          <p:cNvSpPr/>
          <p:nvPr/>
        </p:nvSpPr>
        <p:spPr>
          <a:xfrm>
            <a:off x="-155" y="8224009"/>
            <a:ext cx="2057711" cy="2068582"/>
          </a:xfrm>
          <a:prstGeom prst="rect">
            <a:avLst/>
          </a:prstGeom>
          <a:solidFill>
            <a:srgbClr val="469BD8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953250" cy="102870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2767126"/>
            <a:ext cx="5422022" cy="474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2"/>
              </a:lnSpc>
            </a:pPr>
            <a:r>
              <a:rPr lang="en-US" sz="5092" u="sng" spc="-127">
                <a:solidFill>
                  <a:srgbClr val="F3693A"/>
                </a:solidFill>
                <a:latin typeface="HK Grotesk Bold Bold"/>
              </a:rPr>
              <a:t>Clé 2</a:t>
            </a:r>
          </a:p>
          <a:p>
            <a:pPr marL="0" lvl="0" indent="0">
              <a:lnSpc>
                <a:spcPts val="6370"/>
              </a:lnSpc>
            </a:pPr>
            <a:r>
              <a:rPr lang="en-US" sz="6370" spc="-112">
                <a:solidFill>
                  <a:srgbClr val="F3693A"/>
                </a:solidFill>
                <a:latin typeface="HK Grotesk Bold Bold"/>
              </a:rPr>
              <a:t>Comprendre la conception de Dieu du développement humain</a:t>
            </a:r>
          </a:p>
        </p:txBody>
      </p:sp>
      <p:sp>
        <p:nvSpPr>
          <p:cNvPr id="4" name="AutoShape 4"/>
          <p:cNvSpPr/>
          <p:nvPr/>
        </p:nvSpPr>
        <p:spPr>
          <a:xfrm rot="-5400000">
            <a:off x="9748040" y="2802560"/>
            <a:ext cx="9525" cy="3313104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5" name="TextBox 5"/>
          <p:cNvSpPr txBox="1"/>
          <p:nvPr/>
        </p:nvSpPr>
        <p:spPr>
          <a:xfrm>
            <a:off x="8096250" y="1228725"/>
            <a:ext cx="9163050" cy="40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79"/>
              </a:lnSpc>
            </a:pPr>
            <a:r>
              <a:rPr lang="en-US" sz="3999" u="sng" spc="-99">
                <a:solidFill>
                  <a:srgbClr val="F3693A"/>
                </a:solidFill>
                <a:latin typeface="HK Grotesk Bold Bold"/>
              </a:rPr>
              <a:t>5 stages on the way to adulthood</a:t>
            </a:r>
          </a:p>
        </p:txBody>
      </p:sp>
      <p:sp>
        <p:nvSpPr>
          <p:cNvPr id="6" name="AutoShape 6"/>
          <p:cNvSpPr/>
          <p:nvPr/>
        </p:nvSpPr>
        <p:spPr>
          <a:xfrm>
            <a:off x="16230445" y="1398"/>
            <a:ext cx="2057711" cy="205460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7" name="TextBox 7"/>
          <p:cNvSpPr txBox="1"/>
          <p:nvPr/>
        </p:nvSpPr>
        <p:spPr>
          <a:xfrm>
            <a:off x="8467909" y="5989959"/>
            <a:ext cx="2646180" cy="694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4"/>
              </a:lnSpc>
            </a:pPr>
            <a:r>
              <a:rPr lang="en-US" sz="2749" u="sng" spc="-68">
                <a:solidFill>
                  <a:srgbClr val="F3693A"/>
                </a:solidFill>
                <a:latin typeface="HK Grotesk Bold Bold"/>
              </a:rPr>
              <a:t>Préadolescence</a:t>
            </a:r>
          </a:p>
          <a:p>
            <a:pPr marL="0" lvl="0" indent="0" algn="l">
              <a:lnSpc>
                <a:spcPts val="2499"/>
              </a:lnSpc>
            </a:pPr>
            <a:r>
              <a:rPr lang="en-US" sz="2450" spc="-61">
                <a:solidFill>
                  <a:srgbClr val="F3693A"/>
                </a:solidFill>
                <a:latin typeface="HK Grotesk Bold Bold"/>
              </a:rPr>
              <a:t>11-12 ans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67909" y="7217689"/>
            <a:ext cx="2264422" cy="694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4"/>
              </a:lnSpc>
            </a:pPr>
            <a:r>
              <a:rPr lang="en-US" sz="2749" u="sng" spc="-68">
                <a:solidFill>
                  <a:srgbClr val="F3693A"/>
                </a:solidFill>
                <a:latin typeface="HK Grotesk Bold Bold"/>
              </a:rPr>
              <a:t>Adolescence</a:t>
            </a:r>
          </a:p>
          <a:p>
            <a:pPr marL="0" lvl="0" indent="0" algn="l">
              <a:lnSpc>
                <a:spcPts val="2499"/>
              </a:lnSpc>
            </a:pPr>
            <a:r>
              <a:rPr lang="en-US" sz="2450" spc="-61">
                <a:solidFill>
                  <a:srgbClr val="F3693A"/>
                </a:solidFill>
                <a:latin typeface="HK Grotesk Bold Bold"/>
              </a:rPr>
              <a:t>13-18 ans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67909" y="8445419"/>
            <a:ext cx="1459615" cy="694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4"/>
              </a:lnSpc>
            </a:pPr>
            <a:r>
              <a:rPr lang="en-US" sz="2749" u="sng" spc="-68">
                <a:solidFill>
                  <a:srgbClr val="F3693A"/>
                </a:solidFill>
                <a:latin typeface="HK Grotesk Bold Bold"/>
              </a:rPr>
              <a:t>Jeunes</a:t>
            </a:r>
          </a:p>
          <a:p>
            <a:pPr marL="0" lvl="0" indent="0" algn="l">
              <a:lnSpc>
                <a:spcPts val="2499"/>
              </a:lnSpc>
            </a:pPr>
            <a:r>
              <a:rPr lang="en-US" sz="2450" spc="-61">
                <a:solidFill>
                  <a:srgbClr val="F3693A"/>
                </a:solidFill>
                <a:latin typeface="HK Grotesk Bold Bold"/>
              </a:rPr>
              <a:t>19-25 ans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67909" y="3534499"/>
            <a:ext cx="2378328" cy="69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5"/>
              </a:lnSpc>
            </a:pPr>
            <a:r>
              <a:rPr lang="en-US" sz="2769" u="sng" spc="-69">
                <a:solidFill>
                  <a:srgbClr val="F3693A"/>
                </a:solidFill>
                <a:latin typeface="HK Grotesk Bold Bold"/>
              </a:rPr>
              <a:t>Petite enfance</a:t>
            </a:r>
          </a:p>
          <a:p>
            <a:pPr marL="0" lvl="0" indent="0" algn="l">
              <a:lnSpc>
                <a:spcPts val="2499"/>
              </a:lnSpc>
            </a:pPr>
            <a:r>
              <a:rPr lang="en-US" sz="2450" spc="-61">
                <a:solidFill>
                  <a:srgbClr val="F3693A"/>
                </a:solidFill>
                <a:latin typeface="HK Grotesk Bold Bold"/>
              </a:rPr>
              <a:t>0-5 ans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67909" y="4762229"/>
            <a:ext cx="1459615" cy="694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4"/>
              </a:lnSpc>
            </a:pPr>
            <a:r>
              <a:rPr lang="en-US" sz="2749" u="sng" spc="-68">
                <a:solidFill>
                  <a:srgbClr val="F3693A"/>
                </a:solidFill>
                <a:latin typeface="HK Grotesk Bold Bold"/>
              </a:rPr>
              <a:t>Enfance</a:t>
            </a:r>
          </a:p>
          <a:p>
            <a:pPr marL="0" lvl="0" indent="0" algn="l">
              <a:lnSpc>
                <a:spcPts val="2499"/>
              </a:lnSpc>
            </a:pPr>
            <a:r>
              <a:rPr lang="en-US" sz="2450" spc="-61">
                <a:solidFill>
                  <a:srgbClr val="F3693A"/>
                </a:solidFill>
                <a:latin typeface="HK Grotesk Bold Bold"/>
              </a:rPr>
              <a:t>6-10 ans</a:t>
            </a:r>
          </a:p>
        </p:txBody>
      </p:sp>
      <p:sp>
        <p:nvSpPr>
          <p:cNvPr id="12" name="AutoShape 12"/>
          <p:cNvSpPr/>
          <p:nvPr/>
        </p:nvSpPr>
        <p:spPr>
          <a:xfrm rot="-5400000">
            <a:off x="9748040" y="4044943"/>
            <a:ext cx="9525" cy="3313104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13" name="AutoShape 13"/>
          <p:cNvSpPr/>
          <p:nvPr/>
        </p:nvSpPr>
        <p:spPr>
          <a:xfrm rot="-5400000">
            <a:off x="9748040" y="5305780"/>
            <a:ext cx="9525" cy="3313104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14" name="AutoShape 14"/>
          <p:cNvSpPr/>
          <p:nvPr/>
        </p:nvSpPr>
        <p:spPr>
          <a:xfrm rot="-5400000">
            <a:off x="9748040" y="6529709"/>
            <a:ext cx="9525" cy="3313104"/>
          </a:xfrm>
          <a:prstGeom prst="rect">
            <a:avLst/>
          </a:prstGeom>
          <a:solidFill>
            <a:srgbClr val="29285D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953250" cy="102870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AutoShape 3"/>
          <p:cNvSpPr/>
          <p:nvPr/>
        </p:nvSpPr>
        <p:spPr>
          <a:xfrm rot="-5400000">
            <a:off x="9427160" y="2871220"/>
            <a:ext cx="9525" cy="2671344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4" name="TextBox 4"/>
          <p:cNvSpPr txBox="1"/>
          <p:nvPr/>
        </p:nvSpPr>
        <p:spPr>
          <a:xfrm>
            <a:off x="8435913" y="3395127"/>
            <a:ext cx="1667833" cy="40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60"/>
              </a:lnSpc>
            </a:pPr>
            <a:r>
              <a:rPr lang="en-US" sz="3000" u="sng" spc="-84">
                <a:solidFill>
                  <a:srgbClr val="F3693A"/>
                </a:solidFill>
                <a:latin typeface="HK Grotesk Bold Bold"/>
              </a:rPr>
              <a:t>Physique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35913" y="4660138"/>
            <a:ext cx="1992019" cy="40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60"/>
              </a:lnSpc>
            </a:pPr>
            <a:r>
              <a:rPr lang="en-US" sz="3000" u="sng" spc="-84">
                <a:solidFill>
                  <a:srgbClr val="F3693A"/>
                </a:solidFill>
                <a:latin typeface="HK Grotesk Bold Bold"/>
              </a:rPr>
              <a:t>Intellectuel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96250" y="1081644"/>
            <a:ext cx="9163050" cy="33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44"/>
              </a:lnSpc>
            </a:pPr>
            <a:r>
              <a:rPr lang="en-US" sz="3200" u="sng" spc="-80">
                <a:solidFill>
                  <a:srgbClr val="F3693A"/>
                </a:solidFill>
                <a:latin typeface="HK Grotesk Bold Bold"/>
              </a:rPr>
              <a:t>Cinq pistes de développement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35913" y="5807620"/>
            <a:ext cx="1868361" cy="40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</a:pPr>
            <a:r>
              <a:rPr lang="en-US" sz="3000" u="sng" spc="-84">
                <a:solidFill>
                  <a:srgbClr val="F3693A"/>
                </a:solidFill>
                <a:latin typeface="HK Grotesk Bold Bold"/>
              </a:rPr>
              <a:t>Émotionnel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5913" y="7001786"/>
            <a:ext cx="1058233" cy="40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60"/>
              </a:lnSpc>
            </a:pPr>
            <a:r>
              <a:rPr lang="en-US" sz="3000" u="sng" spc="-84">
                <a:solidFill>
                  <a:srgbClr val="F3693A"/>
                </a:solidFill>
                <a:latin typeface="HK Grotesk Bold Bold"/>
              </a:rPr>
              <a:t>Social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35913" y="8257021"/>
            <a:ext cx="1439233" cy="40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60"/>
              </a:lnSpc>
            </a:pPr>
            <a:r>
              <a:rPr lang="en-US" sz="3000" u="sng" spc="-84">
                <a:solidFill>
                  <a:srgbClr val="F3693A"/>
                </a:solidFill>
                <a:latin typeface="HK Grotesk Bold Bold"/>
              </a:rPr>
              <a:t>Spirituel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6230445" y="0"/>
            <a:ext cx="2057711" cy="2054605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11" name="TextBox 11"/>
          <p:cNvSpPr txBox="1"/>
          <p:nvPr/>
        </p:nvSpPr>
        <p:spPr>
          <a:xfrm>
            <a:off x="1028700" y="2663675"/>
            <a:ext cx="5422022" cy="482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2"/>
              </a:lnSpc>
            </a:pPr>
            <a:r>
              <a:rPr lang="en-US" sz="5192" u="sng" spc="-129">
                <a:solidFill>
                  <a:srgbClr val="F3693A"/>
                </a:solidFill>
                <a:latin typeface="HK Grotesk Bold Bold"/>
              </a:rPr>
              <a:t>Clé 2</a:t>
            </a:r>
          </a:p>
          <a:p>
            <a:pPr marL="0" lvl="0" indent="0">
              <a:lnSpc>
                <a:spcPts val="6470"/>
              </a:lnSpc>
            </a:pPr>
            <a:r>
              <a:rPr lang="en-US" sz="6470" spc="-114">
                <a:solidFill>
                  <a:srgbClr val="F3693A"/>
                </a:solidFill>
                <a:latin typeface="HK Grotesk Bold Bold"/>
              </a:rPr>
              <a:t>Comprendre la conception de Dieu du développement humain</a:t>
            </a:r>
          </a:p>
        </p:txBody>
      </p:sp>
      <p:sp>
        <p:nvSpPr>
          <p:cNvPr id="12" name="AutoShape 12"/>
          <p:cNvSpPr/>
          <p:nvPr/>
        </p:nvSpPr>
        <p:spPr>
          <a:xfrm rot="-5400000">
            <a:off x="9427160" y="4150511"/>
            <a:ext cx="9525" cy="2671344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13" name="AutoShape 13"/>
          <p:cNvSpPr/>
          <p:nvPr/>
        </p:nvSpPr>
        <p:spPr>
          <a:xfrm rot="-5400000">
            <a:off x="9427160" y="5374440"/>
            <a:ext cx="9525" cy="2671344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14" name="AutoShape 14"/>
          <p:cNvSpPr/>
          <p:nvPr/>
        </p:nvSpPr>
        <p:spPr>
          <a:xfrm rot="-5400000">
            <a:off x="9427160" y="6456695"/>
            <a:ext cx="9525" cy="2671344"/>
          </a:xfrm>
          <a:prstGeom prst="rect">
            <a:avLst/>
          </a:prstGeom>
          <a:solidFill>
            <a:srgbClr val="29285D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77830" y="4023668"/>
            <a:ext cx="2710170" cy="2749772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3" name="AutoShape 3"/>
          <p:cNvSpPr/>
          <p:nvPr/>
        </p:nvSpPr>
        <p:spPr>
          <a:xfrm>
            <a:off x="11104965" y="6778644"/>
            <a:ext cx="1762695" cy="3508356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3001" r="19143"/>
          <a:stretch>
            <a:fillRect/>
          </a:stretch>
        </p:blipFill>
        <p:spPr>
          <a:xfrm>
            <a:off x="12867660" y="4023668"/>
            <a:ext cx="2710170" cy="62633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4275" r="13600" b="18715"/>
          <a:stretch>
            <a:fillRect/>
          </a:stretch>
        </p:blipFill>
        <p:spPr>
          <a:xfrm>
            <a:off x="15577830" y="0"/>
            <a:ext cx="2710170" cy="40236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0051" t="18847" r="28103"/>
          <a:stretch>
            <a:fillRect/>
          </a:stretch>
        </p:blipFill>
        <p:spPr>
          <a:xfrm>
            <a:off x="15577830" y="6778644"/>
            <a:ext cx="2710170" cy="35083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573" t="18170" r="7009"/>
          <a:stretch>
            <a:fillRect/>
          </a:stretch>
        </p:blipFill>
        <p:spPr>
          <a:xfrm>
            <a:off x="8496304" y="6773440"/>
            <a:ext cx="2616795" cy="35135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30838" r="26170"/>
          <a:stretch>
            <a:fillRect/>
          </a:stretch>
        </p:blipFill>
        <p:spPr>
          <a:xfrm>
            <a:off x="8496304" y="0"/>
            <a:ext cx="4371357" cy="67786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3455" t="4002" r="25770" b="45742"/>
          <a:stretch>
            <a:fillRect/>
          </a:stretch>
        </p:blipFill>
        <p:spPr>
          <a:xfrm>
            <a:off x="12867660" y="0"/>
            <a:ext cx="2710170" cy="40236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l="27439" t="9001" r="57400" b="21687"/>
          <a:stretch>
            <a:fillRect/>
          </a:stretch>
        </p:blipFill>
        <p:spPr>
          <a:xfrm>
            <a:off x="12877800" y="4023668"/>
            <a:ext cx="2700030" cy="8229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l="22341" r="36375"/>
          <a:stretch>
            <a:fillRect/>
          </a:stretch>
        </p:blipFill>
        <p:spPr>
          <a:xfrm>
            <a:off x="8496304" y="-45566"/>
            <a:ext cx="4381496" cy="6819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22817" t="8131" r="4053" b="5070"/>
          <a:stretch>
            <a:fillRect/>
          </a:stretch>
        </p:blipFill>
        <p:spPr>
          <a:xfrm>
            <a:off x="15577830" y="6773440"/>
            <a:ext cx="4443115" cy="35135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877800" y="0"/>
            <a:ext cx="2700030" cy="40525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 l="44561" t="11336" r="11336"/>
          <a:stretch>
            <a:fillRect/>
          </a:stretch>
        </p:blipFill>
        <p:spPr>
          <a:xfrm>
            <a:off x="8496304" y="6778644"/>
            <a:ext cx="2616795" cy="35083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8700" y="3155427"/>
            <a:ext cx="6287581" cy="409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4"/>
              </a:lnSpc>
            </a:pPr>
            <a:r>
              <a:rPr lang="en-US" sz="6589" u="sng" spc="-164">
                <a:solidFill>
                  <a:srgbClr val="F3693A"/>
                </a:solidFill>
                <a:latin typeface="HK Grotesk Bold"/>
              </a:rPr>
              <a:t>Clé 3</a:t>
            </a:r>
          </a:p>
          <a:p>
            <a:pPr marL="0" lvl="0" indent="0">
              <a:lnSpc>
                <a:spcPts val="8385"/>
              </a:lnSpc>
              <a:spcBef>
                <a:spcPct val="0"/>
              </a:spcBef>
            </a:pPr>
            <a:r>
              <a:rPr lang="en-US" sz="8469" spc="-164">
                <a:solidFill>
                  <a:srgbClr val="F3693A"/>
                </a:solidFill>
                <a:latin typeface="HK Grotesk Bold"/>
              </a:rPr>
              <a:t>Exercer un leadership approprié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981303"/>
            <a:ext cx="10952329" cy="47708"/>
          </a:xfrm>
          <a:prstGeom prst="rect">
            <a:avLst/>
          </a:prstGeom>
          <a:solidFill>
            <a:srgbClr val="29285D">
              <a:alpha val="19608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3068300" y="0"/>
            <a:ext cx="6953250" cy="102870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4" name="TextBox 4"/>
          <p:cNvSpPr txBox="1"/>
          <p:nvPr/>
        </p:nvSpPr>
        <p:spPr>
          <a:xfrm>
            <a:off x="13991132" y="3854315"/>
            <a:ext cx="3268168" cy="2654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5"/>
              </a:lnSpc>
            </a:pPr>
            <a:r>
              <a:rPr lang="en-US" sz="4199" u="sng" spc="-104">
                <a:solidFill>
                  <a:srgbClr val="F3693A"/>
                </a:solidFill>
                <a:latin typeface="HK Grotesk Bold Bold"/>
              </a:rPr>
              <a:t>Le niveau de prédisposition à la participation selon l'âge</a:t>
            </a:r>
          </a:p>
        </p:txBody>
      </p:sp>
      <p:sp>
        <p:nvSpPr>
          <p:cNvPr id="5" name="AutoShape 5"/>
          <p:cNvSpPr/>
          <p:nvPr/>
        </p:nvSpPr>
        <p:spPr>
          <a:xfrm>
            <a:off x="2822729" y="3287058"/>
            <a:ext cx="221585" cy="22102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6" name="AutoShape 6"/>
          <p:cNvSpPr/>
          <p:nvPr/>
        </p:nvSpPr>
        <p:spPr>
          <a:xfrm>
            <a:off x="7712624" y="2899382"/>
            <a:ext cx="221585" cy="221020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7" name="TextBox 7"/>
          <p:cNvSpPr txBox="1"/>
          <p:nvPr/>
        </p:nvSpPr>
        <p:spPr>
          <a:xfrm>
            <a:off x="2822729" y="3874941"/>
            <a:ext cx="2990298" cy="292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7"/>
              </a:lnSpc>
            </a:pPr>
            <a:r>
              <a:rPr lang="en-US" sz="3599" u="sng" spc="-89">
                <a:solidFill>
                  <a:srgbClr val="F3693A"/>
                </a:solidFill>
                <a:latin typeface="HK Grotesk Bold Bold"/>
              </a:rPr>
              <a:t>P1 - Faible</a:t>
            </a:r>
          </a:p>
          <a:p>
            <a:pPr>
              <a:lnSpc>
                <a:spcPts val="4607"/>
              </a:lnSpc>
            </a:pPr>
            <a:r>
              <a:rPr lang="en-US" sz="3599" spc="-54">
                <a:solidFill>
                  <a:srgbClr val="F3693A"/>
                </a:solidFill>
                <a:latin typeface="Arimo Bold"/>
              </a:rPr>
              <a:t>Pas disposé</a:t>
            </a:r>
          </a:p>
          <a:p>
            <a:pPr>
              <a:lnSpc>
                <a:spcPts val="4607"/>
              </a:lnSpc>
            </a:pPr>
            <a:r>
              <a:rPr lang="en-US" sz="3599" spc="-54">
                <a:solidFill>
                  <a:srgbClr val="F3693A"/>
                </a:solidFill>
                <a:latin typeface="Arimo Bold"/>
              </a:rPr>
              <a:t>Pas habile</a:t>
            </a:r>
          </a:p>
          <a:p>
            <a:pPr>
              <a:lnSpc>
                <a:spcPts val="4607"/>
              </a:lnSpc>
            </a:pPr>
            <a:r>
              <a:rPr lang="en-US" sz="3599" u="sng" spc="-54">
                <a:solidFill>
                  <a:srgbClr val="F3693A"/>
                </a:solidFill>
                <a:latin typeface="Arimo Bold"/>
              </a:rPr>
              <a:t>Enfants</a:t>
            </a:r>
          </a:p>
          <a:p>
            <a:pPr marL="0" lvl="0" indent="0">
              <a:lnSpc>
                <a:spcPts val="4607"/>
              </a:lnSpc>
            </a:pPr>
            <a:r>
              <a:rPr lang="en-US" sz="3599" spc="-54">
                <a:solidFill>
                  <a:srgbClr val="F3693A"/>
                </a:solidFill>
                <a:latin typeface="Arimo Bold"/>
              </a:rPr>
              <a:t>Besoin de voir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12624" y="3874941"/>
            <a:ext cx="4268405" cy="351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7"/>
              </a:lnSpc>
            </a:pPr>
            <a:r>
              <a:rPr lang="en-US" sz="3599" u="sng" spc="-89">
                <a:solidFill>
                  <a:srgbClr val="F3693A"/>
                </a:solidFill>
                <a:latin typeface="HK Grotesk Bold Bold"/>
              </a:rPr>
              <a:t>P2 - Modéré</a:t>
            </a:r>
          </a:p>
          <a:p>
            <a:pPr>
              <a:lnSpc>
                <a:spcPts val="4607"/>
              </a:lnSpc>
            </a:pPr>
            <a:r>
              <a:rPr lang="en-US" sz="3599" spc="-54">
                <a:solidFill>
                  <a:srgbClr val="F3693A"/>
                </a:solidFill>
                <a:latin typeface="Arimo Bold"/>
              </a:rPr>
              <a:t>Disposé</a:t>
            </a:r>
          </a:p>
          <a:p>
            <a:pPr>
              <a:lnSpc>
                <a:spcPts val="4607"/>
              </a:lnSpc>
            </a:pPr>
            <a:r>
              <a:rPr lang="en-US" sz="3599" spc="-54">
                <a:solidFill>
                  <a:srgbClr val="F3693A"/>
                </a:solidFill>
                <a:latin typeface="Arimo Bold"/>
              </a:rPr>
              <a:t>Pas habile</a:t>
            </a:r>
          </a:p>
          <a:p>
            <a:pPr>
              <a:lnSpc>
                <a:spcPts val="4607"/>
              </a:lnSpc>
            </a:pPr>
            <a:r>
              <a:rPr lang="en-US" sz="3599" u="sng" spc="-54">
                <a:solidFill>
                  <a:srgbClr val="F3693A"/>
                </a:solidFill>
                <a:latin typeface="Arimo Bold"/>
              </a:rPr>
              <a:t>Préadolescent</a:t>
            </a:r>
          </a:p>
          <a:p>
            <a:pPr marL="0" lvl="0" indent="0">
              <a:lnSpc>
                <a:spcPts val="4607"/>
              </a:lnSpc>
            </a:pPr>
            <a:r>
              <a:rPr lang="en-US" sz="3599" spc="-54">
                <a:solidFill>
                  <a:srgbClr val="F3693A"/>
                </a:solidFill>
                <a:latin typeface="Arimo Bold"/>
              </a:rPr>
              <a:t>Besoin de comprendre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3319679"/>
            <a:ext cx="10952329" cy="47708"/>
          </a:xfrm>
          <a:prstGeom prst="rect">
            <a:avLst/>
          </a:prstGeom>
          <a:solidFill>
            <a:srgbClr val="29285D">
              <a:alpha val="19608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2462012" y="3667605"/>
            <a:ext cx="221585" cy="22102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4" name="TextBox 4"/>
          <p:cNvSpPr txBox="1"/>
          <p:nvPr/>
        </p:nvSpPr>
        <p:spPr>
          <a:xfrm>
            <a:off x="2462012" y="4211377"/>
            <a:ext cx="5476164" cy="283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499" u="sng" spc="-87">
                <a:solidFill>
                  <a:srgbClr val="F3693A"/>
                </a:solidFill>
                <a:latin typeface="HK Grotesk Bold Bold"/>
              </a:rPr>
              <a:t>P3 - Changeant</a:t>
            </a:r>
          </a:p>
          <a:p>
            <a:pPr>
              <a:lnSpc>
                <a:spcPts val="4479"/>
              </a:lnSpc>
            </a:pPr>
            <a:r>
              <a:rPr lang="en-US" sz="3499" spc="-52">
                <a:solidFill>
                  <a:srgbClr val="F3693A"/>
                </a:solidFill>
                <a:latin typeface="Arimo Bold"/>
              </a:rPr>
              <a:t>Pas disposé</a:t>
            </a:r>
          </a:p>
          <a:p>
            <a:pPr>
              <a:lnSpc>
                <a:spcPts val="4479"/>
              </a:lnSpc>
            </a:pPr>
            <a:r>
              <a:rPr lang="en-US" sz="3499" spc="-52">
                <a:solidFill>
                  <a:srgbClr val="F3693A"/>
                </a:solidFill>
                <a:latin typeface="Arimo Bold"/>
              </a:rPr>
              <a:t>Habile</a:t>
            </a:r>
          </a:p>
          <a:p>
            <a:pPr>
              <a:lnSpc>
                <a:spcPts val="4479"/>
              </a:lnSpc>
            </a:pPr>
            <a:r>
              <a:rPr lang="en-US" sz="3499" u="sng" spc="-52">
                <a:solidFill>
                  <a:srgbClr val="F3693A"/>
                </a:solidFill>
                <a:latin typeface="Arimo Bold"/>
              </a:rPr>
              <a:t>Adolescents</a:t>
            </a:r>
          </a:p>
          <a:p>
            <a:pPr marL="0" lvl="0" indent="0">
              <a:lnSpc>
                <a:spcPts val="4479"/>
              </a:lnSpc>
            </a:pPr>
            <a:r>
              <a:rPr lang="en-US" sz="3499" spc="-52">
                <a:solidFill>
                  <a:srgbClr val="F3693A"/>
                </a:solidFill>
                <a:latin typeface="Arimo Bold"/>
              </a:rPr>
              <a:t>Besoin de croire</a:t>
            </a:r>
          </a:p>
        </p:txBody>
      </p:sp>
      <p:sp>
        <p:nvSpPr>
          <p:cNvPr id="5" name="AutoShape 5"/>
          <p:cNvSpPr/>
          <p:nvPr/>
        </p:nvSpPr>
        <p:spPr>
          <a:xfrm>
            <a:off x="7938176" y="3237758"/>
            <a:ext cx="221585" cy="221020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6" name="TextBox 6"/>
          <p:cNvSpPr txBox="1"/>
          <p:nvPr/>
        </p:nvSpPr>
        <p:spPr>
          <a:xfrm>
            <a:off x="7938176" y="4211377"/>
            <a:ext cx="3920279" cy="283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499" u="sng" spc="-87">
                <a:solidFill>
                  <a:srgbClr val="F3693A"/>
                </a:solidFill>
                <a:latin typeface="HK Grotesk Bold Bold"/>
              </a:rPr>
              <a:t>P4 - Haut</a:t>
            </a:r>
          </a:p>
          <a:p>
            <a:pPr>
              <a:lnSpc>
                <a:spcPts val="4479"/>
              </a:lnSpc>
            </a:pPr>
            <a:r>
              <a:rPr lang="en-US" sz="3499" spc="-52">
                <a:solidFill>
                  <a:srgbClr val="F3693A"/>
                </a:solidFill>
                <a:latin typeface="Arimo Bold"/>
              </a:rPr>
              <a:t>Disposé</a:t>
            </a:r>
          </a:p>
          <a:p>
            <a:pPr>
              <a:lnSpc>
                <a:spcPts val="4479"/>
              </a:lnSpc>
            </a:pPr>
            <a:r>
              <a:rPr lang="en-US" sz="3499" spc="-52">
                <a:solidFill>
                  <a:srgbClr val="F3693A"/>
                </a:solidFill>
                <a:latin typeface="Arimo Bold"/>
              </a:rPr>
              <a:t>Habile</a:t>
            </a:r>
          </a:p>
          <a:p>
            <a:pPr>
              <a:lnSpc>
                <a:spcPts val="4479"/>
              </a:lnSpc>
            </a:pPr>
            <a:r>
              <a:rPr lang="en-US" sz="3499" u="sng" spc="-52">
                <a:solidFill>
                  <a:srgbClr val="F3693A"/>
                </a:solidFill>
                <a:latin typeface="Arimo Bold"/>
              </a:rPr>
              <a:t>Jeunes</a:t>
            </a:r>
          </a:p>
          <a:p>
            <a:pPr marL="0" lvl="0" indent="0">
              <a:lnSpc>
                <a:spcPts val="4479"/>
              </a:lnSpc>
            </a:pPr>
            <a:r>
              <a:rPr lang="en-US" sz="3499" spc="-52">
                <a:solidFill>
                  <a:srgbClr val="F3693A"/>
                </a:solidFill>
                <a:latin typeface="Arimo Bold"/>
              </a:rPr>
              <a:t>Besoin de confiance</a:t>
            </a:r>
          </a:p>
        </p:txBody>
      </p:sp>
      <p:sp>
        <p:nvSpPr>
          <p:cNvPr id="7" name="AutoShape 7"/>
          <p:cNvSpPr/>
          <p:nvPr/>
        </p:nvSpPr>
        <p:spPr>
          <a:xfrm>
            <a:off x="13068300" y="0"/>
            <a:ext cx="6953250" cy="102870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8" name="TextBox 8"/>
          <p:cNvSpPr txBox="1"/>
          <p:nvPr/>
        </p:nvSpPr>
        <p:spPr>
          <a:xfrm>
            <a:off x="13991132" y="3854315"/>
            <a:ext cx="3268168" cy="2654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5"/>
              </a:lnSpc>
            </a:pPr>
            <a:r>
              <a:rPr lang="en-US" sz="4199" u="sng" spc="-104">
                <a:solidFill>
                  <a:srgbClr val="F3693A"/>
                </a:solidFill>
                <a:latin typeface="HK Grotesk Bold Bold"/>
              </a:rPr>
              <a:t>Le niveau de prédisposition à la participation selon l'âge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048" r="1048"/>
          <a:stretch>
            <a:fillRect/>
          </a:stretch>
        </p:blipFill>
        <p:spPr>
          <a:xfrm>
            <a:off x="1838423" y="4833418"/>
            <a:ext cx="5141112" cy="35052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048" r="1048"/>
          <a:stretch>
            <a:fillRect/>
          </a:stretch>
        </p:blipFill>
        <p:spPr>
          <a:xfrm>
            <a:off x="11145444" y="4833418"/>
            <a:ext cx="5141112" cy="35052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265075" y="1390640"/>
            <a:ext cx="7757850" cy="196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32"/>
              </a:lnSpc>
            </a:pPr>
            <a:r>
              <a:rPr lang="en-US" sz="7002" spc="-175">
                <a:solidFill>
                  <a:srgbClr val="F3693A"/>
                </a:solidFill>
                <a:latin typeface="HK Grotesk Bold Bold"/>
              </a:rPr>
              <a:t>Deux types d'intérêt: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94060" y="4629125"/>
            <a:ext cx="4078797" cy="1145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42"/>
              </a:lnSpc>
              <a:spcBef>
                <a:spcPct val="0"/>
              </a:spcBef>
            </a:pPr>
            <a:r>
              <a:rPr lang="en-US" sz="4002" u="sng" spc="-100">
                <a:solidFill>
                  <a:srgbClr val="F3693A"/>
                </a:solidFill>
                <a:latin typeface="HK Grotesk Bold Bold"/>
              </a:rPr>
              <a:t>1.Intérêt pour la production.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81936" y="4629125"/>
            <a:ext cx="3631970" cy="1145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2"/>
              </a:lnSpc>
            </a:pPr>
            <a:r>
              <a:rPr lang="en-US" sz="4002" u="sng" spc="-100">
                <a:solidFill>
                  <a:srgbClr val="F3693A"/>
                </a:solidFill>
                <a:latin typeface="HK Grotesk Bold Bold"/>
              </a:rPr>
              <a:t>2.Intérêt</a:t>
            </a:r>
          </a:p>
          <a:p>
            <a:pPr marL="0" lvl="0" indent="0" algn="l">
              <a:lnSpc>
                <a:spcPts val="4442"/>
              </a:lnSpc>
              <a:spcBef>
                <a:spcPct val="0"/>
              </a:spcBef>
            </a:pPr>
            <a:r>
              <a:rPr lang="en-US" sz="4002" u="sng" spc="-100">
                <a:solidFill>
                  <a:srgbClr val="F3693A"/>
                </a:solidFill>
                <a:latin typeface="HK Grotesk Bold Bold"/>
              </a:rPr>
              <a:t>pour les gens.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44637" y="5143500"/>
            <a:ext cx="6731338" cy="51435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AutoShape 3"/>
          <p:cNvSpPr/>
          <p:nvPr/>
        </p:nvSpPr>
        <p:spPr>
          <a:xfrm>
            <a:off x="11575975" y="0"/>
            <a:ext cx="6712025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1101" t="1454" r="18879" b="18160"/>
          <a:stretch>
            <a:fillRect/>
          </a:stretch>
        </p:blipFill>
        <p:spPr>
          <a:xfrm>
            <a:off x="11575975" y="5143500"/>
            <a:ext cx="6712025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6376" r="6376"/>
          <a:stretch>
            <a:fillRect/>
          </a:stretch>
        </p:blipFill>
        <p:spPr>
          <a:xfrm>
            <a:off x="4844637" y="0"/>
            <a:ext cx="6731338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5829" r="32523" b="16694"/>
          <a:stretch>
            <a:fillRect/>
          </a:stretch>
        </p:blipFill>
        <p:spPr>
          <a:xfrm>
            <a:off x="11575975" y="5143500"/>
            <a:ext cx="7712840" cy="51435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2710" y="4407441"/>
            <a:ext cx="3607944" cy="161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15"/>
              </a:lnSpc>
              <a:spcBef>
                <a:spcPct val="0"/>
              </a:spcBef>
            </a:pPr>
            <a:r>
              <a:rPr lang="en-US" sz="6437" spc="-160">
                <a:solidFill>
                  <a:srgbClr val="F3693A"/>
                </a:solidFill>
                <a:latin typeface="HK Grotesk Bold Bold"/>
              </a:rPr>
              <a:t>Styles de leadership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71922" y="6817234"/>
            <a:ext cx="3676768" cy="61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 spc="-105">
                <a:solidFill>
                  <a:srgbClr val="F3693A"/>
                </a:solidFill>
                <a:latin typeface="HK Grotesk Bold Bold"/>
              </a:rPr>
              <a:t>#1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68687" y="8099006"/>
            <a:ext cx="5083239" cy="54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999" spc="-99">
                <a:solidFill>
                  <a:srgbClr val="F3693A"/>
                </a:solidFill>
                <a:latin typeface="HK Grotesk Bold Bold"/>
              </a:rPr>
              <a:t>Leadership très directif.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93603" y="1452313"/>
            <a:ext cx="3676768" cy="61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 spc="-105">
                <a:solidFill>
                  <a:srgbClr val="F3693A"/>
                </a:solidFill>
                <a:latin typeface="HK Grotesk Bold Bold"/>
              </a:rPr>
              <a:t>#2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20165" y="2658856"/>
            <a:ext cx="5423646" cy="106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999" spc="-99">
                <a:solidFill>
                  <a:srgbClr val="F3693A"/>
                </a:solidFill>
                <a:latin typeface="HK Grotesk Bold Bold"/>
              </a:rPr>
              <a:t>Leadership très directif, ainsi que très relationnel.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44637" y="5143500"/>
            <a:ext cx="6731338" cy="51435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AutoShape 3"/>
          <p:cNvSpPr/>
          <p:nvPr/>
        </p:nvSpPr>
        <p:spPr>
          <a:xfrm>
            <a:off x="11575975" y="0"/>
            <a:ext cx="6712025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6569" r="6569"/>
          <a:stretch>
            <a:fillRect/>
          </a:stretch>
        </p:blipFill>
        <p:spPr>
          <a:xfrm>
            <a:off x="11575975" y="5143500"/>
            <a:ext cx="6712025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2752"/>
          <a:stretch>
            <a:fillRect/>
          </a:stretch>
        </p:blipFill>
        <p:spPr>
          <a:xfrm>
            <a:off x="4844637" y="0"/>
            <a:ext cx="6731338" cy="5143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8072" y="4407441"/>
            <a:ext cx="3607944" cy="161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15"/>
              </a:lnSpc>
              <a:spcBef>
                <a:spcPct val="0"/>
              </a:spcBef>
            </a:pPr>
            <a:r>
              <a:rPr lang="en-US" sz="6437" spc="-160">
                <a:solidFill>
                  <a:srgbClr val="F3693A"/>
                </a:solidFill>
                <a:latin typeface="HK Grotesk Bold Bold"/>
              </a:rPr>
              <a:t>Styles de leadership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71922" y="6608239"/>
            <a:ext cx="3676768" cy="61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 spc="-105">
                <a:solidFill>
                  <a:srgbClr val="F3693A"/>
                </a:solidFill>
                <a:latin typeface="HK Grotesk Bold Bold"/>
              </a:rPr>
              <a:t>#3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75338" y="7789930"/>
            <a:ext cx="5269937" cy="106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999" spc="-99">
                <a:solidFill>
                  <a:srgbClr val="F3693A"/>
                </a:solidFill>
                <a:latin typeface="HK Grotesk Bold Bold"/>
              </a:rPr>
              <a:t>Leadership très relationnel.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93603" y="1233236"/>
            <a:ext cx="3676768" cy="61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 spc="-105">
                <a:solidFill>
                  <a:srgbClr val="F3693A"/>
                </a:solidFill>
                <a:latin typeface="HK Grotesk Bold Bold"/>
              </a:rPr>
              <a:t>#4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20165" y="2359863"/>
            <a:ext cx="5423646" cy="157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999" spc="-99">
                <a:solidFill>
                  <a:srgbClr val="F3693A"/>
                </a:solidFill>
                <a:latin typeface="HK Grotesk Bold Bold"/>
              </a:rPr>
              <a:t>Leadership minimalement directif et relationnel.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457413"/>
            <a:ext cx="4052550" cy="355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154"/>
              </a:lnSpc>
              <a:spcBef>
                <a:spcPct val="0"/>
              </a:spcBef>
            </a:pPr>
            <a:r>
              <a:rPr lang="en-US" sz="9246" spc="-175">
                <a:solidFill>
                  <a:srgbClr val="F3693A"/>
                </a:solidFill>
                <a:latin typeface="HK Grotesk Bold"/>
              </a:rPr>
              <a:t>Équipe de type cascade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502921" y="2993167"/>
            <a:ext cx="10756379" cy="437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</a:pPr>
            <a:r>
              <a:rPr lang="en-US" sz="4313" spc="-107">
                <a:solidFill>
                  <a:srgbClr val="F3693A"/>
                </a:solidFill>
                <a:latin typeface="HK Grotesk Bold Bold"/>
              </a:rPr>
              <a:t>Nous avons besoin d'équipes pluridisciplinaires dans chacun des domaines de la pastorale générationnelle.</a:t>
            </a:r>
          </a:p>
          <a:p>
            <a:pPr>
              <a:lnSpc>
                <a:spcPts val="4270"/>
              </a:lnSpc>
            </a:pPr>
            <a:endParaRPr lang="en-US" sz="4313" spc="-107">
              <a:solidFill>
                <a:srgbClr val="F3693A"/>
              </a:solidFill>
              <a:latin typeface="HK Grotesk Bold Bold"/>
            </a:endParaRPr>
          </a:p>
          <a:p>
            <a:pPr>
              <a:lnSpc>
                <a:spcPts val="4270"/>
              </a:lnSpc>
            </a:pPr>
            <a:r>
              <a:rPr lang="en-US" sz="4313" spc="-43">
                <a:solidFill>
                  <a:srgbClr val="F3693A"/>
                </a:solidFill>
                <a:latin typeface="Arimo Bold"/>
              </a:rPr>
              <a:t>•L'église doit apprendre à impliquer les parents.</a:t>
            </a:r>
          </a:p>
          <a:p>
            <a:pPr marL="0" lvl="0" indent="0">
              <a:lnSpc>
                <a:spcPts val="4270"/>
              </a:lnSpc>
            </a:pPr>
            <a:r>
              <a:rPr lang="en-US" sz="4313" spc="-43">
                <a:solidFill>
                  <a:srgbClr val="F3693A"/>
                </a:solidFill>
                <a:latin typeface="Arimo Bold"/>
              </a:rPr>
              <a:t>•Les parents doivent apprendre à impliquer l'église dans leur famille.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920" r="33080"/>
          <a:stretch>
            <a:fillRect/>
          </a:stretch>
        </p:blipFill>
        <p:spPr>
          <a:xfrm>
            <a:off x="13818956" y="0"/>
            <a:ext cx="4469044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79328" y="3537983"/>
            <a:ext cx="4052550" cy="338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2"/>
              </a:lnSpc>
              <a:spcBef>
                <a:spcPct val="0"/>
              </a:spcBef>
            </a:pPr>
            <a:r>
              <a:rPr lang="en-US" sz="8800" spc="-135">
                <a:solidFill>
                  <a:srgbClr val="F3693A"/>
                </a:solidFill>
                <a:latin typeface="HK Grotesk Bold"/>
              </a:rPr>
              <a:t>Équipe de type cascade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02221" y="3111503"/>
            <a:ext cx="8350782" cy="414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4"/>
              </a:lnSpc>
            </a:pPr>
            <a:r>
              <a:rPr lang="en-US" sz="4650" spc="-116">
                <a:solidFill>
                  <a:srgbClr val="F3693A"/>
                </a:solidFill>
                <a:latin typeface="HK Grotesk Bold Bold"/>
              </a:rPr>
              <a:t>Résumé de l'exercice d'un leadership approprié:</a:t>
            </a:r>
          </a:p>
          <a:p>
            <a:pPr>
              <a:lnSpc>
                <a:spcPts val="4604"/>
              </a:lnSpc>
            </a:pPr>
            <a:endParaRPr lang="en-US" sz="4650" spc="-116">
              <a:solidFill>
                <a:srgbClr val="F3693A"/>
              </a:solidFill>
              <a:latin typeface="HK Grotesk Bold Bold"/>
            </a:endParaRPr>
          </a:p>
          <a:p>
            <a:pPr>
              <a:lnSpc>
                <a:spcPts val="4604"/>
              </a:lnSpc>
            </a:pPr>
            <a:r>
              <a:rPr lang="en-US" sz="4650" spc="-46">
                <a:solidFill>
                  <a:srgbClr val="F3693A"/>
                </a:solidFill>
                <a:latin typeface="Arimo Bold"/>
              </a:rPr>
              <a:t>• Utiliser le leadership situationnel.</a:t>
            </a:r>
          </a:p>
          <a:p>
            <a:pPr>
              <a:lnSpc>
                <a:spcPts val="4604"/>
              </a:lnSpc>
            </a:pPr>
            <a:r>
              <a:rPr lang="en-US" sz="4650" spc="-46">
                <a:solidFill>
                  <a:srgbClr val="F3693A"/>
                </a:solidFill>
                <a:latin typeface="Arimo Bold"/>
              </a:rPr>
              <a:t>• Travailler en équipe.</a:t>
            </a:r>
          </a:p>
          <a:p>
            <a:pPr marL="0" lvl="0" indent="0">
              <a:lnSpc>
                <a:spcPts val="4604"/>
              </a:lnSpc>
            </a:pPr>
            <a:r>
              <a:rPr lang="en-US" sz="4650" spc="-46">
                <a:solidFill>
                  <a:srgbClr val="F3693A"/>
                </a:solidFill>
                <a:latin typeface="Arimo Bold"/>
              </a:rPr>
              <a:t>• Impliquer les parents.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789" t="14866" r="16704" b="2449"/>
          <a:stretch>
            <a:fillRect/>
          </a:stretch>
        </p:blipFill>
        <p:spPr>
          <a:xfrm>
            <a:off x="-16358" y="0"/>
            <a:ext cx="6112358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7602" r="6432" b="49632"/>
          <a:stretch>
            <a:fillRect/>
          </a:stretch>
        </p:blipFill>
        <p:spPr>
          <a:xfrm>
            <a:off x="6096000" y="6107723"/>
            <a:ext cx="6096000" cy="41792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5989" t="1039" r="10079" b="5391"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4093"/>
          <a:stretch>
            <a:fillRect/>
          </a:stretch>
        </p:blipFill>
        <p:spPr>
          <a:xfrm>
            <a:off x="-601238" y="-55412"/>
            <a:ext cx="6697238" cy="51989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25609"/>
          <a:stretch>
            <a:fillRect/>
          </a:stretch>
        </p:blipFill>
        <p:spPr>
          <a:xfrm>
            <a:off x="6092915" y="5143500"/>
            <a:ext cx="6099085" cy="68036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09049" y="1516477"/>
            <a:ext cx="5066817" cy="222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5"/>
              </a:lnSpc>
            </a:pPr>
            <a:r>
              <a:rPr lang="en-US" sz="5792">
                <a:solidFill>
                  <a:srgbClr val="F3693A"/>
                </a:solidFill>
                <a:latin typeface="HK Grotesk Bold Bold"/>
              </a:rPr>
              <a:t>Que propose</a:t>
            </a:r>
          </a:p>
          <a:p>
            <a:pPr algn="ctr">
              <a:lnSpc>
                <a:spcPts val="5735"/>
              </a:lnSpc>
            </a:pPr>
            <a:r>
              <a:rPr lang="en-US" sz="5792">
                <a:solidFill>
                  <a:srgbClr val="F3693A"/>
                </a:solidFill>
                <a:latin typeface="HK Grotesk Bold Bold"/>
              </a:rPr>
              <a:t>le leadership </a:t>
            </a:r>
            <a:r>
              <a:rPr lang="en-US" sz="5792" u="sng">
                <a:solidFill>
                  <a:srgbClr val="F3693A"/>
                </a:solidFill>
                <a:latin typeface="HK Grotesk Bold Bold"/>
              </a:rPr>
              <a:t>générationnel</a:t>
            </a:r>
            <a:r>
              <a:rPr lang="en-US" sz="5792">
                <a:solidFill>
                  <a:srgbClr val="F3693A"/>
                </a:solidFill>
                <a:latin typeface="HK Grotesk Bold Bold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r="14153"/>
          <a:stretch>
            <a:fillRect/>
          </a:stretch>
        </p:blipFill>
        <p:spPr>
          <a:xfrm>
            <a:off x="0" y="5143500"/>
            <a:ext cx="6092915" cy="51989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17975"/>
          <a:stretch>
            <a:fillRect/>
          </a:stretch>
        </p:blipFill>
        <p:spPr>
          <a:xfrm>
            <a:off x="12192000" y="5143500"/>
            <a:ext cx="6096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94" b="7794"/>
          <a:stretch>
            <a:fillRect/>
          </a:stretch>
        </p:blipFill>
        <p:spPr>
          <a:xfrm>
            <a:off x="0" y="0"/>
            <a:ext cx="6096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444" r="10444"/>
          <a:stretch>
            <a:fillRect/>
          </a:stretch>
        </p:blipFill>
        <p:spPr>
          <a:xfrm>
            <a:off x="6096000" y="5143500"/>
            <a:ext cx="6096000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0481" r="10481"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793164" y="1443582"/>
            <a:ext cx="4701672" cy="2284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500" u="sng" spc="-87">
                <a:solidFill>
                  <a:srgbClr val="DF682D"/>
                </a:solidFill>
                <a:latin typeface="HK Grotesk Bold Bold"/>
              </a:rPr>
              <a:t>Clé 4</a:t>
            </a:r>
          </a:p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spc="-87">
                <a:solidFill>
                  <a:srgbClr val="DF682D"/>
                </a:solidFill>
                <a:latin typeface="HK Grotesk Bold Bold"/>
              </a:rPr>
              <a:t>Développer des relations intentionnelles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0493" r="10493"/>
          <a:stretch>
            <a:fillRect/>
          </a:stretch>
        </p:blipFill>
        <p:spPr>
          <a:xfrm>
            <a:off x="0" y="5143500"/>
            <a:ext cx="6096000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0641" r="10641"/>
          <a:stretch>
            <a:fillRect/>
          </a:stretch>
        </p:blipFill>
        <p:spPr>
          <a:xfrm>
            <a:off x="12192000" y="5143500"/>
            <a:ext cx="6096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5425759"/>
            <a:ext cx="16230600" cy="47751"/>
          </a:xfrm>
          <a:prstGeom prst="rect">
            <a:avLst/>
          </a:prstGeom>
          <a:solidFill>
            <a:srgbClr val="29285D">
              <a:alpha val="19608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152525"/>
            <a:ext cx="9119034" cy="1683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434"/>
              </a:lnSpc>
              <a:spcBef>
                <a:spcPct val="0"/>
              </a:spcBef>
            </a:pPr>
            <a:r>
              <a:rPr lang="en-US" sz="6499">
                <a:solidFill>
                  <a:srgbClr val="DF682D"/>
                </a:solidFill>
                <a:latin typeface="HK Grotesk Bold"/>
              </a:rPr>
              <a:t>Quelques conseils pour améliorer les relations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5324788"/>
            <a:ext cx="2131152" cy="1852455"/>
            <a:chOff x="0" y="0"/>
            <a:chExt cx="2841535" cy="246994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95446" cy="294693"/>
            </a:xfrm>
            <a:prstGeom prst="rect">
              <a:avLst/>
            </a:prstGeom>
            <a:solidFill>
              <a:srgbClr val="FFC92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275574"/>
              <a:ext cx="2841535" cy="1194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584"/>
                </a:lnSpc>
              </a:pPr>
              <a:r>
                <a:rPr lang="en-US" sz="2800" spc="-70">
                  <a:solidFill>
                    <a:srgbClr val="F3693A"/>
                  </a:solidFill>
                  <a:latin typeface="HK Grotesk Bold Bold"/>
                </a:rPr>
                <a:t>1) Apprenez leurs noms.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940896" y="5324788"/>
            <a:ext cx="2812805" cy="1852455"/>
            <a:chOff x="0" y="0"/>
            <a:chExt cx="3750407" cy="2469940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95446" cy="294693"/>
            </a:xfrm>
            <a:prstGeom prst="rect">
              <a:avLst/>
            </a:prstGeom>
            <a:solidFill>
              <a:srgbClr val="469BD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275574"/>
              <a:ext cx="3750407" cy="1194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584"/>
                </a:lnSpc>
              </a:pPr>
              <a:r>
                <a:rPr lang="en-US" sz="2800" spc="-70">
                  <a:solidFill>
                    <a:srgbClr val="F3693A"/>
                  </a:solidFill>
                  <a:latin typeface="HK Grotesk Bold Bold"/>
                </a:rPr>
                <a:t>4) Aidez-les à réfléchir.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4176862" y="5324788"/>
            <a:ext cx="221585" cy="221020"/>
          </a:xfrm>
          <a:prstGeom prst="rect">
            <a:avLst/>
          </a:prstGeom>
          <a:solidFill>
            <a:srgbClr val="DF682D"/>
          </a:solidFill>
        </p:spPr>
      </p:sp>
      <p:sp>
        <p:nvSpPr>
          <p:cNvPr id="11" name="TextBox 11"/>
          <p:cNvSpPr txBox="1"/>
          <p:nvPr/>
        </p:nvSpPr>
        <p:spPr>
          <a:xfrm>
            <a:off x="4176862" y="6276706"/>
            <a:ext cx="2628797" cy="90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84"/>
              </a:lnSpc>
            </a:pPr>
            <a:r>
              <a:rPr lang="en-US" sz="2800" spc="-70">
                <a:solidFill>
                  <a:srgbClr val="F3693A"/>
                </a:solidFill>
                <a:latin typeface="HK Grotesk Bold Bold"/>
              </a:rPr>
              <a:t>2) Affirmer continuellement.</a:t>
            </a:r>
            <a:r>
              <a:rPr lang="en-US" sz="2800" spc="-70">
                <a:solidFill>
                  <a:srgbClr val="191769"/>
                </a:solidFill>
                <a:latin typeface="HK Grotesk Bold Bold"/>
              </a:rPr>
              <a:t>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575020" y="5324788"/>
            <a:ext cx="2348866" cy="1852455"/>
            <a:chOff x="0" y="0"/>
            <a:chExt cx="3131821" cy="2469940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295446" cy="294693"/>
            </a:xfrm>
            <a:prstGeom prst="rect">
              <a:avLst/>
            </a:prstGeom>
            <a:solidFill>
              <a:srgbClr val="62A25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275574"/>
              <a:ext cx="3131821" cy="1194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584"/>
                </a:lnSpc>
              </a:pPr>
              <a:r>
                <a:rPr lang="en-US" sz="2800" spc="-70">
                  <a:solidFill>
                    <a:srgbClr val="F3693A"/>
                  </a:solidFill>
                  <a:latin typeface="HK Grotesk Bold Bold"/>
                </a:rPr>
                <a:t>3) Écoutez avec intérêt.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>
            <a:off x="14770712" y="5324788"/>
            <a:ext cx="221585" cy="22102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16" name="TextBox 16"/>
          <p:cNvSpPr txBox="1"/>
          <p:nvPr/>
        </p:nvSpPr>
        <p:spPr>
          <a:xfrm>
            <a:off x="14770712" y="6276706"/>
            <a:ext cx="2602888" cy="90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84"/>
              </a:lnSpc>
            </a:pPr>
            <a:r>
              <a:rPr lang="en-US" sz="2800" spc="-70">
                <a:solidFill>
                  <a:srgbClr val="F3693A"/>
                </a:solidFill>
                <a:latin typeface="HK Grotesk Bold Bold"/>
              </a:rPr>
              <a:t>5) Ne feignez pas la perfection.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 r="33232"/>
          <a:stretch>
            <a:fillRect/>
          </a:stretch>
        </p:blipFill>
        <p:spPr>
          <a:xfrm>
            <a:off x="14158581" y="0"/>
            <a:ext cx="4129419" cy="4123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507" r="33287" b="27071"/>
          <a:stretch>
            <a:fillRect/>
          </a:stretch>
        </p:blipFill>
        <p:spPr>
          <a:xfrm>
            <a:off x="11845012" y="-111512"/>
            <a:ext cx="3269285" cy="395835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4941985" y="3846844"/>
            <a:ext cx="3457527" cy="329176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9876417" y="7073017"/>
            <a:ext cx="2183240" cy="3357356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0583" r="17128"/>
          <a:stretch>
            <a:fillRect/>
          </a:stretch>
        </p:blipFill>
        <p:spPr>
          <a:xfrm>
            <a:off x="11940594" y="3846844"/>
            <a:ext cx="3173703" cy="65835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9125" r="9125"/>
          <a:stretch>
            <a:fillRect/>
          </a:stretch>
        </p:blipFill>
        <p:spPr>
          <a:xfrm>
            <a:off x="15114297" y="-111512"/>
            <a:ext cx="3285215" cy="39583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074" r="1074"/>
          <a:stretch>
            <a:fillRect/>
          </a:stretch>
        </p:blipFill>
        <p:spPr>
          <a:xfrm>
            <a:off x="15114297" y="7073017"/>
            <a:ext cx="3285215" cy="33573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2705" r="13461" b="31966"/>
          <a:stretch>
            <a:fillRect/>
          </a:stretch>
        </p:blipFill>
        <p:spPr>
          <a:xfrm>
            <a:off x="6821584" y="6961504"/>
            <a:ext cx="3064358" cy="34688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3202" b="3202"/>
          <a:stretch>
            <a:fillRect/>
          </a:stretch>
        </p:blipFill>
        <p:spPr>
          <a:xfrm>
            <a:off x="6821584" y="-111512"/>
            <a:ext cx="5119010" cy="718452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3334849"/>
            <a:ext cx="4187546" cy="3703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4"/>
              </a:lnSpc>
            </a:pPr>
            <a:r>
              <a:rPr lang="en-US" sz="4529" u="sng" spc="-113">
                <a:solidFill>
                  <a:srgbClr val="F3693A"/>
                </a:solidFill>
                <a:latin typeface="HK Grotesk Bold"/>
              </a:rPr>
              <a:t>Clé 5</a:t>
            </a:r>
          </a:p>
          <a:p>
            <a:pPr marL="0" lvl="0" indent="0">
              <a:lnSpc>
                <a:spcPts val="6058"/>
              </a:lnSpc>
              <a:spcBef>
                <a:spcPct val="0"/>
              </a:spcBef>
            </a:pPr>
            <a:r>
              <a:rPr lang="en-US" sz="6119" spc="-113">
                <a:solidFill>
                  <a:srgbClr val="F3693A"/>
                </a:solidFill>
                <a:latin typeface="HK Grotesk Bold"/>
              </a:rPr>
              <a:t>Mettre en œuvre des programmes réussis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74635" y="531834"/>
            <a:ext cx="8138731" cy="77323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081400" y="5994551"/>
            <a:ext cx="2137741" cy="35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6"/>
              </a:lnSpc>
            </a:pPr>
            <a:r>
              <a:rPr lang="en-US" sz="2600">
                <a:solidFill>
                  <a:srgbClr val="F3693A"/>
                </a:solidFill>
                <a:latin typeface="Open Sans 1 Bold"/>
              </a:rPr>
              <a:t>4.</a:t>
            </a:r>
            <a:r>
              <a:rPr lang="en-US" sz="2600">
                <a:solidFill>
                  <a:srgbClr val="29285D"/>
                </a:solidFill>
                <a:latin typeface="Open Sans 1 Bold"/>
              </a:rPr>
              <a:t> </a:t>
            </a:r>
            <a:r>
              <a:rPr lang="en-US" sz="2600">
                <a:solidFill>
                  <a:srgbClr val="F3693A"/>
                </a:solidFill>
                <a:latin typeface="Open Sans 1 Bold"/>
              </a:rPr>
              <a:t>CRÉATION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39233">
            <a:off x="2479385" y="4561568"/>
            <a:ext cx="2596995" cy="9284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39233" flipH="1">
            <a:off x="11512395" y="626156"/>
            <a:ext cx="2596995" cy="9284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43237" flipH="1">
            <a:off x="12549430" y="6460913"/>
            <a:ext cx="2596995" cy="9284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78770">
            <a:off x="4182030" y="626156"/>
            <a:ext cx="2596995" cy="9284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4468473" y="6942845"/>
            <a:ext cx="1854696" cy="13724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2163870">
            <a:off x="7871567" y="2524069"/>
            <a:ext cx="1498607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Interagir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34989" y="4933780"/>
            <a:ext cx="2018022" cy="457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"/>
              </a:lnSpc>
            </a:pPr>
            <a:r>
              <a:rPr lang="en-US" sz="1765">
                <a:solidFill>
                  <a:srgbClr val="F3693A"/>
                </a:solidFill>
                <a:latin typeface="Open Sans 1 Bold"/>
              </a:rPr>
              <a:t>PROCESSUS D'ENSEIGNEMENT</a:t>
            </a:r>
          </a:p>
        </p:txBody>
      </p:sp>
      <p:sp>
        <p:nvSpPr>
          <p:cNvPr id="11" name="TextBox 11"/>
          <p:cNvSpPr txBox="1"/>
          <p:nvPr/>
        </p:nvSpPr>
        <p:spPr>
          <a:xfrm rot="4302250">
            <a:off x="4958054" y="4817762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Proponer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9917" y="7517352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Appliquer</a:t>
            </a:r>
          </a:p>
        </p:txBody>
      </p:sp>
      <p:sp>
        <p:nvSpPr>
          <p:cNvPr id="13" name="TextBox 13"/>
          <p:cNvSpPr txBox="1"/>
          <p:nvPr/>
        </p:nvSpPr>
        <p:spPr>
          <a:xfrm rot="-4360367">
            <a:off x="10367890" y="6577666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Créer</a:t>
            </a:r>
          </a:p>
        </p:txBody>
      </p:sp>
      <p:sp>
        <p:nvSpPr>
          <p:cNvPr id="14" name="TextBox 14"/>
          <p:cNvSpPr txBox="1"/>
          <p:nvPr/>
        </p:nvSpPr>
        <p:spPr>
          <a:xfrm rot="2153763">
            <a:off x="10467147" y="2706832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Enquêter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066800"/>
            <a:ext cx="2950114" cy="3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5"/>
              </a:lnSpc>
            </a:pPr>
            <a:r>
              <a:rPr lang="en-US" sz="2599">
                <a:solidFill>
                  <a:srgbClr val="F3693A"/>
                </a:solidFill>
                <a:latin typeface="Open Sans 1 Bold"/>
              </a:rPr>
              <a:t>2.</a:t>
            </a:r>
            <a:r>
              <a:rPr lang="en-US" sz="2599">
                <a:solidFill>
                  <a:srgbClr val="29285D"/>
                </a:solidFill>
                <a:latin typeface="Open Sans 1 Bold"/>
              </a:rPr>
              <a:t> </a:t>
            </a:r>
            <a:r>
              <a:rPr lang="en-US" sz="2599">
                <a:solidFill>
                  <a:srgbClr val="F3693A"/>
                </a:solidFill>
                <a:latin typeface="Open Sans 1 Bold"/>
              </a:rPr>
              <a:t>INTERACTION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044497"/>
            <a:ext cx="2755420" cy="3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5"/>
              </a:lnSpc>
            </a:pPr>
            <a:r>
              <a:rPr lang="en-US" sz="2599">
                <a:solidFill>
                  <a:srgbClr val="F3693A"/>
                </a:solidFill>
                <a:latin typeface="Open Sans 1 Bold"/>
              </a:rPr>
              <a:t>1. PROPOSITION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27966" y="1066800"/>
            <a:ext cx="3091175" cy="35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6"/>
              </a:lnSpc>
            </a:pPr>
            <a:r>
              <a:rPr lang="en-US" sz="2600">
                <a:solidFill>
                  <a:srgbClr val="F3693A"/>
                </a:solidFill>
                <a:latin typeface="Open Sans 1 Bold"/>
              </a:rPr>
              <a:t>3.</a:t>
            </a:r>
            <a:r>
              <a:rPr lang="en-US" sz="2600">
                <a:solidFill>
                  <a:srgbClr val="29285D"/>
                </a:solidFill>
                <a:latin typeface="Open Sans 1 Bold"/>
              </a:rPr>
              <a:t> </a:t>
            </a:r>
            <a:r>
              <a:rPr lang="en-US" sz="2600">
                <a:solidFill>
                  <a:srgbClr val="F3693A"/>
                </a:solidFill>
                <a:latin typeface="Open Sans 1 Bold"/>
              </a:rPr>
              <a:t>RECHERCHE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87432" y="8667218"/>
            <a:ext cx="7890424" cy="35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6"/>
              </a:lnSpc>
            </a:pPr>
            <a:r>
              <a:rPr lang="en-US" sz="2600">
                <a:solidFill>
                  <a:srgbClr val="F3693A"/>
                </a:solidFill>
                <a:latin typeface="Open Sans 1 Bold"/>
              </a:rPr>
              <a:t>5.</a:t>
            </a:r>
            <a:r>
              <a:rPr lang="en-US" sz="2600">
                <a:solidFill>
                  <a:srgbClr val="29285D"/>
                </a:solidFill>
                <a:latin typeface="Open Sans 1 Bold"/>
              </a:rPr>
              <a:t> </a:t>
            </a:r>
            <a:r>
              <a:rPr lang="en-US" sz="2600">
                <a:solidFill>
                  <a:srgbClr val="F3693A"/>
                </a:solidFill>
                <a:latin typeface="Open Sans 1 Bold"/>
              </a:rPr>
              <a:t>MISE EN ŒUVRE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854994"/>
            <a:ext cx="2117181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Open Sans 1"/>
              </a:rPr>
              <a:t>Appliquer </a:t>
            </a:r>
          </a:p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Arimo"/>
              </a:rPr>
              <a:t>Inspirer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964644"/>
            <a:ext cx="2468048" cy="691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F3693A"/>
                </a:solidFill>
                <a:latin typeface="Open Sans 1"/>
              </a:rPr>
              <a:t>Partager</a:t>
            </a:r>
          </a:p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F3693A"/>
                </a:solidFill>
                <a:latin typeface="Arimo"/>
              </a:rPr>
              <a:t>Demander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81263" y="1964644"/>
            <a:ext cx="2478037" cy="10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just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Open Sans 1"/>
              </a:rPr>
              <a:t>Remettre en question</a:t>
            </a:r>
          </a:p>
          <a:p>
            <a:pPr marL="561341" lvl="1" indent="-280670" algn="just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Arimo"/>
              </a:rPr>
              <a:t>Enquêter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95334" y="6854994"/>
            <a:ext cx="2478037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Open Sans 1"/>
              </a:rPr>
              <a:t>Imaginer</a:t>
            </a:r>
          </a:p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Arimo"/>
              </a:rPr>
              <a:t>Inventer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13151" y="9296400"/>
            <a:ext cx="2297973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Open Sans 1"/>
              </a:rPr>
              <a:t>Planifier</a:t>
            </a:r>
          </a:p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Arimo"/>
              </a:rPr>
              <a:t>Concevoir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896600" y="0"/>
            <a:ext cx="7391400" cy="102870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637" t="1363" r="11494" b="25961"/>
          <a:stretch>
            <a:fillRect/>
          </a:stretch>
        </p:blipFill>
        <p:spPr>
          <a:xfrm>
            <a:off x="12281613" y="1368036"/>
            <a:ext cx="4774056" cy="43751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4131" r="13362" b="10768"/>
          <a:stretch>
            <a:fillRect/>
          </a:stretch>
        </p:blipFill>
        <p:spPr>
          <a:xfrm>
            <a:off x="4905375" y="1339461"/>
            <a:ext cx="4621373" cy="44037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494739"/>
            <a:ext cx="4943333" cy="3648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6"/>
              </a:lnSpc>
            </a:pPr>
            <a:r>
              <a:rPr lang="en-US" sz="7427" spc="-185">
                <a:solidFill>
                  <a:srgbClr val="F3693A"/>
                </a:solidFill>
                <a:latin typeface="HK Grotesk Bold Bold"/>
              </a:rPr>
              <a:t>Deux connexions sacrées</a:t>
            </a:r>
          </a:p>
          <a:p>
            <a:pPr marL="0" lvl="0" indent="0">
              <a:lnSpc>
                <a:spcPts val="7056"/>
              </a:lnSpc>
              <a:spcBef>
                <a:spcPct val="0"/>
              </a:spcBef>
            </a:pPr>
            <a:endParaRPr lang="en-US" sz="7427" spc="-185">
              <a:solidFill>
                <a:srgbClr val="F3693A"/>
              </a:solidFill>
              <a:latin typeface="HK Grotesk Bo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05375" y="6757904"/>
            <a:ext cx="4621373" cy="170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40"/>
              </a:lnSpc>
              <a:spcBef>
                <a:spcPct val="0"/>
              </a:spcBef>
            </a:pPr>
            <a:r>
              <a:rPr lang="en-US" sz="4000" u="sng" spc="-100">
                <a:solidFill>
                  <a:srgbClr val="F3693A"/>
                </a:solidFill>
                <a:latin typeface="HK Grotesk Bold Bold"/>
              </a:rPr>
              <a:t>1. Avec les desseins de Christ pour l'Église.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81613" y="6757904"/>
            <a:ext cx="4774056" cy="114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40"/>
              </a:lnSpc>
              <a:spcBef>
                <a:spcPct val="0"/>
              </a:spcBef>
            </a:pPr>
            <a:r>
              <a:rPr lang="en-US" sz="4000" u="sng" spc="-100">
                <a:solidFill>
                  <a:srgbClr val="F3693A"/>
                </a:solidFill>
                <a:latin typeface="HK Grotesk Bold Bold"/>
              </a:rPr>
              <a:t>2. Avec la conception holistique de Dieu.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7967993"/>
            <a:ext cx="2179422" cy="2328532"/>
          </a:xfrm>
          <a:prstGeom prst="rect">
            <a:avLst/>
          </a:prstGeom>
          <a:solidFill>
            <a:srgbClr val="FFC924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08733" y="-17652"/>
            <a:ext cx="2179422" cy="2328532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3" name="AutoShape 3"/>
          <p:cNvSpPr/>
          <p:nvPr/>
        </p:nvSpPr>
        <p:spPr>
          <a:xfrm>
            <a:off x="0" y="2177530"/>
            <a:ext cx="18444020" cy="810947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1777525"/>
            <a:ext cx="10609167" cy="93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29"/>
              </a:lnSpc>
              <a:spcBef>
                <a:spcPct val="0"/>
              </a:spcBef>
            </a:pPr>
            <a:r>
              <a:rPr lang="en-US" sz="6999">
                <a:solidFill>
                  <a:srgbClr val="F3693A"/>
                </a:solidFill>
                <a:latin typeface="HK Grotesk Bold"/>
              </a:rPr>
              <a:t>Petits groupes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778830"/>
            <a:ext cx="8477250" cy="292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07"/>
              </a:lnSpc>
            </a:pPr>
            <a:r>
              <a:rPr lang="en-US" sz="3599" spc="-89">
                <a:solidFill>
                  <a:srgbClr val="F3693A"/>
                </a:solidFill>
                <a:latin typeface="HK Grotesk Bold Bold"/>
              </a:rPr>
              <a:t>Selon les desseins du Christ et sa conception holistique de l'être humain, quels changements devriez-vous apporter dans votre processus de mentorat et de discipulat?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296" r="6266" b="7563"/>
          <a:stretch>
            <a:fillRect/>
          </a:stretch>
        </p:blipFill>
        <p:spPr>
          <a:xfrm>
            <a:off x="10476732" y="3264944"/>
            <a:ext cx="4931125" cy="5993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9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389638"/>
            <a:ext cx="16962052" cy="8897362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AutoShape 3"/>
          <p:cNvSpPr/>
          <p:nvPr/>
        </p:nvSpPr>
        <p:spPr>
          <a:xfrm>
            <a:off x="16230445" y="0"/>
            <a:ext cx="2057711" cy="2054605"/>
          </a:xfrm>
          <a:prstGeom prst="rect">
            <a:avLst/>
          </a:prstGeom>
          <a:solidFill>
            <a:srgbClr val="29285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93081" y="2919048"/>
            <a:ext cx="795842" cy="7958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24121" y="3965322"/>
            <a:ext cx="6933761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F3693A"/>
                </a:solidFill>
                <a:latin typeface="HK Grotesk Bold Bold"/>
              </a:rPr>
              <a:t>1) Profitez des dates importantes.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92784" y="6170730"/>
            <a:ext cx="796436" cy="7844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810005" y="7280775"/>
            <a:ext cx="7295393" cy="48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3"/>
              </a:lnSpc>
              <a:spcBef>
                <a:spcPct val="0"/>
              </a:spcBef>
            </a:pPr>
            <a:r>
              <a:rPr lang="en-US" sz="3399" u="sng" spc="-87">
                <a:solidFill>
                  <a:srgbClr val="F3693A"/>
                </a:solidFill>
                <a:latin typeface="HK Grotesk Bold Bold"/>
              </a:rPr>
              <a:t>2) Gardez le facteur de surprise latent.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349254"/>
            <a:ext cx="6174148" cy="32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36"/>
              </a:lnSpc>
              <a:spcBef>
                <a:spcPct val="0"/>
              </a:spcBef>
            </a:pPr>
            <a:r>
              <a:rPr lang="en-US" sz="7699" spc="-192">
                <a:solidFill>
                  <a:srgbClr val="F3693A"/>
                </a:solidFill>
                <a:latin typeface="HK Grotesk Bold Bold"/>
              </a:rPr>
              <a:t>Quatre clés pour une programmation active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9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389638"/>
            <a:ext cx="16962052" cy="8897362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AutoShape 3"/>
          <p:cNvSpPr/>
          <p:nvPr/>
        </p:nvSpPr>
        <p:spPr>
          <a:xfrm>
            <a:off x="16230445" y="0"/>
            <a:ext cx="2057711" cy="2054605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4638951"/>
            <a:ext cx="6174148" cy="270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803"/>
              </a:lnSpc>
              <a:spcBef>
                <a:spcPct val="0"/>
              </a:spcBef>
            </a:pPr>
            <a:r>
              <a:rPr lang="en-US" sz="8399" spc="-209">
                <a:solidFill>
                  <a:srgbClr val="F3693A"/>
                </a:solidFill>
                <a:latin typeface="HK Grotesk Bold Bold"/>
              </a:rPr>
              <a:t>Four keys to active programming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71624" y="2843780"/>
            <a:ext cx="838755" cy="8387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724121" y="3890055"/>
            <a:ext cx="7752911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3"/>
              </a:lnSpc>
              <a:spcBef>
                <a:spcPct val="0"/>
              </a:spcBef>
            </a:pPr>
            <a:r>
              <a:rPr lang="en-US" sz="3399" u="sng" spc="-30">
                <a:solidFill>
                  <a:srgbClr val="F3693A"/>
                </a:solidFill>
                <a:latin typeface="Arimo Bold"/>
              </a:rPr>
              <a:t>3) Utiliser les ressources communautaires.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28682" y="6095463"/>
            <a:ext cx="838755" cy="83875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767063" y="7205507"/>
            <a:ext cx="7709969" cy="48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3"/>
              </a:lnSpc>
              <a:spcBef>
                <a:spcPct val="0"/>
              </a:spcBef>
            </a:pPr>
            <a:r>
              <a:rPr lang="en-US" sz="3399" u="sng" spc="-30">
                <a:solidFill>
                  <a:srgbClr val="F3693A"/>
                </a:solidFill>
                <a:latin typeface="Arimo Bold"/>
              </a:rPr>
              <a:t>4) Profitez des événements extérieurs.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778" r="32142"/>
          <a:stretch>
            <a:fillRect/>
          </a:stretch>
        </p:blipFill>
        <p:spPr>
          <a:xfrm>
            <a:off x="11845012" y="-111512"/>
            <a:ext cx="3269285" cy="395835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4941985" y="3846844"/>
            <a:ext cx="3457527" cy="329176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9876417" y="7073017"/>
            <a:ext cx="2183240" cy="3357356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1068" r="56793"/>
          <a:stretch>
            <a:fillRect/>
          </a:stretch>
        </p:blipFill>
        <p:spPr>
          <a:xfrm>
            <a:off x="11940594" y="3846844"/>
            <a:ext cx="3173703" cy="65835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24059" t="13056" r="27834"/>
          <a:stretch>
            <a:fillRect/>
          </a:stretch>
        </p:blipFill>
        <p:spPr>
          <a:xfrm>
            <a:off x="15114297" y="-111512"/>
            <a:ext cx="3285215" cy="39583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29431" r="4737"/>
          <a:stretch>
            <a:fillRect/>
          </a:stretch>
        </p:blipFill>
        <p:spPr>
          <a:xfrm>
            <a:off x="15114297" y="7073017"/>
            <a:ext cx="3173703" cy="32139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20553" r="20553"/>
          <a:stretch>
            <a:fillRect/>
          </a:stretch>
        </p:blipFill>
        <p:spPr>
          <a:xfrm>
            <a:off x="6821584" y="6961504"/>
            <a:ext cx="3064358" cy="34688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30987" r="21452"/>
          <a:stretch>
            <a:fillRect/>
          </a:stretch>
        </p:blipFill>
        <p:spPr>
          <a:xfrm>
            <a:off x="6821584" y="-111512"/>
            <a:ext cx="5119010" cy="718452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3721657"/>
            <a:ext cx="6287581" cy="295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38"/>
              </a:lnSpc>
            </a:pPr>
            <a:r>
              <a:rPr lang="en-US" sz="6099" u="sng" spc="-152">
                <a:solidFill>
                  <a:srgbClr val="F3693A"/>
                </a:solidFill>
                <a:latin typeface="HK Grotesk Bold"/>
              </a:rPr>
              <a:t>Clé 6</a:t>
            </a:r>
          </a:p>
          <a:p>
            <a:pPr>
              <a:lnSpc>
                <a:spcPts val="8315"/>
              </a:lnSpc>
            </a:pPr>
            <a:r>
              <a:rPr lang="en-US" sz="8399" spc="-152">
                <a:solidFill>
                  <a:srgbClr val="F3693A"/>
                </a:solidFill>
                <a:latin typeface="HK Grotesk Bold"/>
              </a:rPr>
              <a:t>Influencer</a:t>
            </a:r>
          </a:p>
          <a:p>
            <a:pPr marL="0" lvl="0" indent="0">
              <a:lnSpc>
                <a:spcPts val="8315"/>
              </a:lnSpc>
              <a:spcBef>
                <a:spcPct val="0"/>
              </a:spcBef>
            </a:pPr>
            <a:r>
              <a:rPr lang="en-US" sz="8399" spc="-152">
                <a:solidFill>
                  <a:srgbClr val="F3693A"/>
                </a:solidFill>
                <a:latin typeface="HK Grotesk Bold"/>
              </a:rPr>
              <a:t>la culture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19" r="18439"/>
          <a:stretch>
            <a:fillRect/>
          </a:stretch>
        </p:blipFill>
        <p:spPr>
          <a:xfrm>
            <a:off x="4572000" y="5143500"/>
            <a:ext cx="4572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293" b="21683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4012" t="10996" r="10926" b="41989"/>
          <a:stretch>
            <a:fillRect/>
          </a:stretch>
        </p:blipFill>
        <p:spPr>
          <a:xfrm>
            <a:off x="13536855" y="5143500"/>
            <a:ext cx="4751145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3769" r="3918" b="3769"/>
          <a:stretch>
            <a:fillRect/>
          </a:stretch>
        </p:blipFill>
        <p:spPr>
          <a:xfrm>
            <a:off x="9144000" y="0"/>
            <a:ext cx="4392855" cy="5143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51564" y="7234391"/>
            <a:ext cx="3068873" cy="113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5061" spc="-126">
                <a:solidFill>
                  <a:srgbClr val="F3693A"/>
                </a:solidFill>
                <a:latin typeface="HK Grotesk Bold Bold"/>
              </a:rPr>
              <a:t>Échanges culturels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61338" y="2078591"/>
            <a:ext cx="2793324" cy="101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48"/>
              </a:lnSpc>
              <a:spcBef>
                <a:spcPct val="0"/>
              </a:spcBef>
            </a:pPr>
            <a:r>
              <a:rPr lang="en-US" sz="3557" u="sng" spc="-88">
                <a:solidFill>
                  <a:srgbClr val="F3693A"/>
                </a:solidFill>
                <a:latin typeface="HK Grotesk Bold Bold"/>
              </a:rPr>
              <a:t>Absolu par relatif.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43766" y="7222091"/>
            <a:ext cx="2793324" cy="101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48"/>
              </a:lnSpc>
              <a:spcBef>
                <a:spcPct val="0"/>
              </a:spcBef>
            </a:pPr>
            <a:r>
              <a:rPr lang="en-US" sz="3557" u="sng" spc="-88">
                <a:solidFill>
                  <a:srgbClr val="F3693A"/>
                </a:solidFill>
                <a:latin typeface="HK Grotesk Bold Bold"/>
              </a:rPr>
              <a:t>Héritage de la renommée.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15766" y="1827890"/>
            <a:ext cx="2793324" cy="151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48"/>
              </a:lnSpc>
              <a:spcBef>
                <a:spcPct val="0"/>
              </a:spcBef>
            </a:pPr>
            <a:r>
              <a:rPr lang="en-US" sz="3557" u="sng" spc="-88">
                <a:solidFill>
                  <a:srgbClr val="F3693A"/>
                </a:solidFill>
                <a:latin typeface="HK Grotesk Bold Bold"/>
              </a:rPr>
              <a:t>Rébellion due à l'indifférence.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040096" cy="8865917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2002438"/>
            <a:ext cx="5928173" cy="182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97"/>
              </a:lnSpc>
              <a:spcBef>
                <a:spcPct val="0"/>
              </a:spcBef>
            </a:pPr>
            <a:r>
              <a:rPr lang="en-US" sz="8392" spc="-209">
                <a:solidFill>
                  <a:srgbClr val="F3693A"/>
                </a:solidFill>
                <a:latin typeface="HK Grotesk Bold Bold"/>
              </a:rPr>
              <a:t>5 étapes vers l'âge adulte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53708" y="4545275"/>
            <a:ext cx="3037672" cy="89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3574" u="sng" spc="-89">
                <a:solidFill>
                  <a:srgbClr val="F3693A"/>
                </a:solidFill>
                <a:latin typeface="HK Grotesk Bold Bold"/>
              </a:rPr>
              <a:t>Préadolescence</a:t>
            </a:r>
          </a:p>
          <a:p>
            <a:pPr marL="0" lvl="0" indent="0" algn="l">
              <a:lnSpc>
                <a:spcPts val="3217"/>
              </a:lnSpc>
            </a:pPr>
            <a:r>
              <a:rPr lang="en-US" sz="3154" spc="-78">
                <a:solidFill>
                  <a:srgbClr val="F3693A"/>
                </a:solidFill>
                <a:latin typeface="HK Grotesk Bold Bold"/>
              </a:rPr>
              <a:t>11-12 ans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53708" y="6283500"/>
            <a:ext cx="2554636" cy="89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3574" u="sng" spc="-89">
                <a:solidFill>
                  <a:srgbClr val="F3693A"/>
                </a:solidFill>
                <a:latin typeface="HK Grotesk Bold Bold"/>
              </a:rPr>
              <a:t>Adolescence</a:t>
            </a:r>
          </a:p>
          <a:p>
            <a:pPr marL="0" lvl="0" indent="0" algn="l">
              <a:lnSpc>
                <a:spcPts val="3217"/>
              </a:lnSpc>
            </a:pPr>
            <a:r>
              <a:rPr lang="en-US" sz="3154" spc="-78">
                <a:solidFill>
                  <a:srgbClr val="F3693A"/>
                </a:solidFill>
                <a:latin typeface="HK Grotesk Bold Bold"/>
              </a:rPr>
              <a:t>13-18 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53708" y="7974542"/>
            <a:ext cx="2135137" cy="89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3574" u="sng" spc="-89">
                <a:solidFill>
                  <a:srgbClr val="F3693A"/>
                </a:solidFill>
                <a:latin typeface="HK Grotesk Bold Bold"/>
              </a:rPr>
              <a:t>Jeunes</a:t>
            </a:r>
          </a:p>
          <a:p>
            <a:pPr marL="0" lvl="0" indent="0" algn="l">
              <a:lnSpc>
                <a:spcPts val="3217"/>
              </a:lnSpc>
            </a:pPr>
            <a:r>
              <a:rPr lang="en-US" sz="3154" spc="-78">
                <a:solidFill>
                  <a:srgbClr val="F3693A"/>
                </a:solidFill>
                <a:latin typeface="HK Grotesk Bold Bold"/>
              </a:rPr>
              <a:t>19-25 ans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53708" y="901817"/>
            <a:ext cx="2836599" cy="89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3574" u="sng" spc="-89">
                <a:solidFill>
                  <a:srgbClr val="F3693A"/>
                </a:solidFill>
                <a:latin typeface="HK Grotesk Bold Bold"/>
              </a:rPr>
              <a:t>Petite enfance</a:t>
            </a:r>
          </a:p>
          <a:p>
            <a:pPr marL="0" lvl="0" indent="0" algn="l">
              <a:lnSpc>
                <a:spcPts val="3217"/>
              </a:lnSpc>
            </a:pPr>
            <a:r>
              <a:rPr lang="en-US" sz="3154" spc="-78">
                <a:solidFill>
                  <a:srgbClr val="F3693A"/>
                </a:solidFill>
                <a:latin typeface="HK Grotesk Bold Bold"/>
              </a:rPr>
              <a:t>0-5 ans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53708" y="2610411"/>
            <a:ext cx="2135137" cy="89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3574" u="sng" spc="-89">
                <a:solidFill>
                  <a:srgbClr val="F3693A"/>
                </a:solidFill>
                <a:latin typeface="HK Grotesk Bold Bold"/>
              </a:rPr>
              <a:t>Enfance</a:t>
            </a:r>
          </a:p>
          <a:p>
            <a:pPr marL="0" lvl="0" indent="0" algn="l">
              <a:lnSpc>
                <a:spcPts val="3217"/>
              </a:lnSpc>
            </a:pPr>
            <a:r>
              <a:rPr lang="en-US" sz="3154" spc="-89">
                <a:solidFill>
                  <a:srgbClr val="F3693A"/>
                </a:solidFill>
                <a:latin typeface="HK Grotesk Bold Bold"/>
              </a:rPr>
              <a:t>6</a:t>
            </a:r>
            <a:r>
              <a:rPr lang="en-US" sz="3154" spc="-78">
                <a:solidFill>
                  <a:srgbClr val="F3693A"/>
                </a:solidFill>
                <a:latin typeface="HK Grotesk Bold Bold"/>
              </a:rPr>
              <a:t>-10 ans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444" r="10444"/>
          <a:stretch>
            <a:fillRect/>
          </a:stretch>
        </p:blipFill>
        <p:spPr>
          <a:xfrm>
            <a:off x="0" y="0"/>
            <a:ext cx="6096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444" r="10444"/>
          <a:stretch>
            <a:fillRect/>
          </a:stretch>
        </p:blipFill>
        <p:spPr>
          <a:xfrm>
            <a:off x="6096000" y="5143500"/>
            <a:ext cx="6096000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1025" r="9961"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13564" y="7234391"/>
            <a:ext cx="3068873" cy="113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5061" spc="-126">
                <a:solidFill>
                  <a:srgbClr val="F3693A"/>
                </a:solidFill>
                <a:latin typeface="HK Grotesk Bold Bold"/>
              </a:rPr>
              <a:t>Échanges culturels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47338" y="2078591"/>
            <a:ext cx="2793324" cy="101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48"/>
              </a:lnSpc>
              <a:spcBef>
                <a:spcPct val="0"/>
              </a:spcBef>
            </a:pPr>
            <a:r>
              <a:rPr lang="en-US" sz="3557" u="sng" spc="-88">
                <a:solidFill>
                  <a:srgbClr val="F3693A"/>
                </a:solidFill>
                <a:latin typeface="HK Grotesk Bold Bold"/>
              </a:rPr>
              <a:t>Famille pour multifamilial.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43338" y="6971390"/>
            <a:ext cx="2793324" cy="151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48"/>
              </a:lnSpc>
              <a:spcBef>
                <a:spcPct val="0"/>
              </a:spcBef>
            </a:pPr>
            <a:r>
              <a:rPr lang="en-US" sz="3557" u="sng" spc="-88">
                <a:solidFill>
                  <a:srgbClr val="F3693A"/>
                </a:solidFill>
                <a:latin typeface="HK Grotesk Bold Bold"/>
              </a:rPr>
              <a:t>Convictions pour sensations.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23" y="0"/>
            <a:ext cx="18305123" cy="1657350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3" name="TextBox 3"/>
          <p:cNvSpPr txBox="1"/>
          <p:nvPr/>
        </p:nvSpPr>
        <p:spPr>
          <a:xfrm>
            <a:off x="808587" y="1327682"/>
            <a:ext cx="13732978" cy="86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</a:pPr>
            <a:r>
              <a:rPr lang="en-US" sz="6999" spc="-174">
                <a:solidFill>
                  <a:srgbClr val="F3693A"/>
                </a:solidFill>
                <a:latin typeface="HK Grotesk Bold Bold"/>
              </a:rPr>
              <a:t>structure cohérente dans nos églises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885517" y="4298351"/>
            <a:ext cx="1601711" cy="16017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191" t="-8340" r="-105099" b="-13107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457758" y="6415186"/>
            <a:ext cx="4457230" cy="1556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95"/>
              </a:lnSpc>
              <a:spcBef>
                <a:spcPct val="0"/>
              </a:spcBef>
            </a:pPr>
            <a:r>
              <a:rPr lang="en-US" sz="3199" u="sng" spc="-79">
                <a:solidFill>
                  <a:srgbClr val="F3693A"/>
                </a:solidFill>
                <a:latin typeface="HK Grotesk Bold Bold"/>
              </a:rPr>
              <a:t>Préparer une pastorale pertinente à chaque étape de développement.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513845" y="4298351"/>
            <a:ext cx="1601711" cy="1601704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6122" t="-25022" r="-112224" b="-2017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7519756" y="6415186"/>
            <a:ext cx="3589888" cy="1556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95"/>
              </a:lnSpc>
              <a:spcBef>
                <a:spcPct val="0"/>
              </a:spcBef>
            </a:pPr>
            <a:r>
              <a:rPr lang="en-US" sz="3199" u="sng" spc="-79">
                <a:solidFill>
                  <a:srgbClr val="F3693A"/>
                </a:solidFill>
                <a:latin typeface="HK Grotesk Bold Bold"/>
              </a:rPr>
              <a:t>Une équipe composée de couples mariés.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142173" y="4298351"/>
            <a:ext cx="1601711" cy="1601704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3055814" y="6415186"/>
            <a:ext cx="3774429" cy="103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95"/>
              </a:lnSpc>
              <a:spcBef>
                <a:spcPct val="0"/>
              </a:spcBef>
            </a:pPr>
            <a:r>
              <a:rPr lang="en-US" sz="3199" u="sng" spc="-79">
                <a:solidFill>
                  <a:srgbClr val="F3693A"/>
                </a:solidFill>
                <a:latin typeface="HK Grotesk Bold Bold"/>
              </a:rPr>
              <a:t>Le Pasteur Général supervise tout.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74635" y="531834"/>
            <a:ext cx="8138731" cy="77323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081400" y="5994551"/>
            <a:ext cx="2137741" cy="35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6"/>
              </a:lnSpc>
            </a:pPr>
            <a:r>
              <a:rPr lang="en-US" sz="2600">
                <a:solidFill>
                  <a:srgbClr val="F3693A"/>
                </a:solidFill>
                <a:latin typeface="Open Sans 1 Bold"/>
              </a:rPr>
              <a:t>4.</a:t>
            </a:r>
            <a:r>
              <a:rPr lang="en-US" sz="2600">
                <a:solidFill>
                  <a:srgbClr val="29285D"/>
                </a:solidFill>
                <a:latin typeface="Open Sans 1 Bold"/>
              </a:rPr>
              <a:t> </a:t>
            </a:r>
            <a:r>
              <a:rPr lang="en-US" sz="2600">
                <a:solidFill>
                  <a:srgbClr val="F3693A"/>
                </a:solidFill>
                <a:latin typeface="Open Sans 1 Bold"/>
              </a:rPr>
              <a:t>CRÉATION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39233">
            <a:off x="2479385" y="4561568"/>
            <a:ext cx="2596995" cy="9284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39233" flipH="1">
            <a:off x="11512395" y="626156"/>
            <a:ext cx="2596995" cy="9284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43237" flipH="1">
            <a:off x="12549430" y="6460913"/>
            <a:ext cx="2596995" cy="9284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78770">
            <a:off x="4182030" y="626156"/>
            <a:ext cx="2596995" cy="9284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4468473" y="6942845"/>
            <a:ext cx="1854696" cy="13724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2163870">
            <a:off x="7871567" y="2524069"/>
            <a:ext cx="1498607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Interagir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91785" y="4325365"/>
            <a:ext cx="3304431" cy="588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8"/>
              </a:lnSpc>
            </a:pPr>
            <a:r>
              <a:rPr lang="en-US" sz="2265">
                <a:solidFill>
                  <a:srgbClr val="F3693A"/>
                </a:solidFill>
                <a:latin typeface="Open Sans 1 Bold"/>
              </a:rPr>
              <a:t>PROCESSUS D'ENSEIGNEMENT</a:t>
            </a:r>
          </a:p>
        </p:txBody>
      </p:sp>
      <p:sp>
        <p:nvSpPr>
          <p:cNvPr id="11" name="TextBox 11"/>
          <p:cNvSpPr txBox="1"/>
          <p:nvPr/>
        </p:nvSpPr>
        <p:spPr>
          <a:xfrm rot="4302250">
            <a:off x="4958054" y="4817762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Proponer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9917" y="7517352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Appliquer</a:t>
            </a:r>
          </a:p>
        </p:txBody>
      </p:sp>
      <p:sp>
        <p:nvSpPr>
          <p:cNvPr id="13" name="TextBox 13"/>
          <p:cNvSpPr txBox="1"/>
          <p:nvPr/>
        </p:nvSpPr>
        <p:spPr>
          <a:xfrm rot="-4360367">
            <a:off x="10367890" y="6577666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Créer</a:t>
            </a:r>
          </a:p>
        </p:txBody>
      </p:sp>
      <p:sp>
        <p:nvSpPr>
          <p:cNvPr id="14" name="TextBox 14"/>
          <p:cNvSpPr txBox="1"/>
          <p:nvPr/>
        </p:nvSpPr>
        <p:spPr>
          <a:xfrm rot="2153763">
            <a:off x="10467147" y="2706832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Enquêter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066800"/>
            <a:ext cx="2950114" cy="3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5"/>
              </a:lnSpc>
            </a:pPr>
            <a:r>
              <a:rPr lang="en-US" sz="2599">
                <a:solidFill>
                  <a:srgbClr val="F3693A"/>
                </a:solidFill>
                <a:latin typeface="Open Sans 1 Bold"/>
              </a:rPr>
              <a:t>2.</a:t>
            </a:r>
            <a:r>
              <a:rPr lang="en-US" sz="2599">
                <a:solidFill>
                  <a:srgbClr val="29285D"/>
                </a:solidFill>
                <a:latin typeface="Open Sans 1 Bold"/>
              </a:rPr>
              <a:t> </a:t>
            </a:r>
            <a:r>
              <a:rPr lang="en-US" sz="2599">
                <a:solidFill>
                  <a:srgbClr val="F3693A"/>
                </a:solidFill>
                <a:latin typeface="Open Sans 1 Bold"/>
              </a:rPr>
              <a:t>INTERACTION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044497"/>
            <a:ext cx="2755420" cy="3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5"/>
              </a:lnSpc>
            </a:pPr>
            <a:r>
              <a:rPr lang="en-US" sz="2599">
                <a:solidFill>
                  <a:srgbClr val="F3693A"/>
                </a:solidFill>
                <a:latin typeface="Open Sans 1 Bold"/>
              </a:rPr>
              <a:t>1. PROPOSITION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27966" y="1066800"/>
            <a:ext cx="3091175" cy="35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6"/>
              </a:lnSpc>
            </a:pPr>
            <a:r>
              <a:rPr lang="en-US" sz="2600">
                <a:solidFill>
                  <a:srgbClr val="F3693A"/>
                </a:solidFill>
                <a:latin typeface="Open Sans 1 Bold"/>
              </a:rPr>
              <a:t>3.</a:t>
            </a:r>
            <a:r>
              <a:rPr lang="en-US" sz="2600">
                <a:solidFill>
                  <a:srgbClr val="29285D"/>
                </a:solidFill>
                <a:latin typeface="Open Sans 1 Bold"/>
              </a:rPr>
              <a:t> </a:t>
            </a:r>
            <a:r>
              <a:rPr lang="en-US" sz="2600">
                <a:solidFill>
                  <a:srgbClr val="F3693A"/>
                </a:solidFill>
                <a:latin typeface="Open Sans 1 Bold"/>
              </a:rPr>
              <a:t>RECHERCHE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87432" y="8667218"/>
            <a:ext cx="7890424" cy="35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6"/>
              </a:lnSpc>
            </a:pPr>
            <a:r>
              <a:rPr lang="en-US" sz="2600">
                <a:solidFill>
                  <a:srgbClr val="F3693A"/>
                </a:solidFill>
                <a:latin typeface="Open Sans 1 Bold"/>
              </a:rPr>
              <a:t>5.</a:t>
            </a:r>
            <a:r>
              <a:rPr lang="en-US" sz="2600">
                <a:solidFill>
                  <a:srgbClr val="29285D"/>
                </a:solidFill>
                <a:latin typeface="Open Sans 1 Bold"/>
              </a:rPr>
              <a:t> </a:t>
            </a:r>
            <a:r>
              <a:rPr lang="en-US" sz="2600">
                <a:solidFill>
                  <a:srgbClr val="F3693A"/>
                </a:solidFill>
                <a:latin typeface="Open Sans 1 Bold"/>
              </a:rPr>
              <a:t>MISE EN ŒUVRE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854994"/>
            <a:ext cx="2117181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Open Sans 1"/>
              </a:rPr>
              <a:t>Appliquer </a:t>
            </a:r>
          </a:p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Arimo"/>
              </a:rPr>
              <a:t>Inspirer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964644"/>
            <a:ext cx="2468048" cy="691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F3693A"/>
                </a:solidFill>
                <a:latin typeface="Open Sans 1"/>
              </a:rPr>
              <a:t>Partager</a:t>
            </a:r>
          </a:p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F3693A"/>
                </a:solidFill>
                <a:latin typeface="Arimo"/>
              </a:rPr>
              <a:t>Demander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81263" y="1964644"/>
            <a:ext cx="2478037" cy="10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just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Open Sans 1"/>
              </a:rPr>
              <a:t>Remettre en question</a:t>
            </a:r>
          </a:p>
          <a:p>
            <a:pPr marL="561341" lvl="1" indent="-280670" algn="just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Arimo"/>
              </a:rPr>
              <a:t>Enquêter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95334" y="6854994"/>
            <a:ext cx="2478037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Open Sans 1"/>
              </a:rPr>
              <a:t>Imaginer</a:t>
            </a:r>
          </a:p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Arimo"/>
              </a:rPr>
              <a:t>Inventer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13151" y="9296400"/>
            <a:ext cx="2297973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Open Sans 1"/>
              </a:rPr>
              <a:t>Planifier</a:t>
            </a:r>
          </a:p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F3693A"/>
                </a:solidFill>
                <a:latin typeface="Arimo"/>
              </a:rPr>
              <a:t>Concevoir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862226" y="0"/>
            <a:ext cx="9425774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829" r="19829"/>
          <a:stretch>
            <a:fillRect/>
          </a:stretch>
        </p:blipFill>
        <p:spPr>
          <a:xfrm>
            <a:off x="13390448" y="5143500"/>
            <a:ext cx="4897552" cy="541090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862226" y="5143500"/>
            <a:ext cx="4712887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21455" t="3721" r="22638"/>
          <a:stretch>
            <a:fillRect/>
          </a:stretch>
        </p:blipFill>
        <p:spPr>
          <a:xfrm>
            <a:off x="8862226" y="5143500"/>
            <a:ext cx="4712887" cy="54109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4426"/>
          <a:stretch>
            <a:fillRect/>
          </a:stretch>
        </p:blipFill>
        <p:spPr>
          <a:xfrm>
            <a:off x="13575113" y="5143500"/>
            <a:ext cx="6593992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33681" r="5233"/>
          <a:stretch>
            <a:fillRect/>
          </a:stretch>
        </p:blipFill>
        <p:spPr>
          <a:xfrm>
            <a:off x="8862226" y="5143500"/>
            <a:ext cx="4712887" cy="5143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962324" y="1178220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>
                <a:solidFill>
                  <a:srgbClr val="F3693A"/>
                </a:solidFill>
                <a:latin typeface="HK Grotesk Bold Bold"/>
              </a:rPr>
              <a:t>#1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471770"/>
            <a:ext cx="6500047" cy="352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083"/>
              </a:lnSpc>
              <a:spcBef>
                <a:spcPct val="0"/>
              </a:spcBef>
            </a:pPr>
            <a:r>
              <a:rPr lang="en-US" sz="9175">
                <a:solidFill>
                  <a:srgbClr val="F3693A"/>
                </a:solidFill>
                <a:latin typeface="HK Grotesk Bold"/>
              </a:rPr>
              <a:t>Quatre paradigmes à exclure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33787" y="2424979"/>
            <a:ext cx="7682653" cy="156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F3693A"/>
                </a:solidFill>
                <a:latin typeface="HK Grotesk Bold"/>
              </a:rPr>
              <a:t>Les ministères de l'enfance et de la jeunesse sont deux ministères totalement distincts.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862226" y="0"/>
            <a:ext cx="9425774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829" r="19829"/>
          <a:stretch>
            <a:fillRect/>
          </a:stretch>
        </p:blipFill>
        <p:spPr>
          <a:xfrm>
            <a:off x="13390448" y="5143500"/>
            <a:ext cx="4897552" cy="541090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862226" y="5143500"/>
            <a:ext cx="4712887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21455" t="3721" r="22638"/>
          <a:stretch>
            <a:fillRect/>
          </a:stretch>
        </p:blipFill>
        <p:spPr>
          <a:xfrm>
            <a:off x="8862226" y="5143500"/>
            <a:ext cx="4712887" cy="54109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8371"/>
          <a:stretch>
            <a:fillRect/>
          </a:stretch>
        </p:blipFill>
        <p:spPr>
          <a:xfrm>
            <a:off x="8862226" y="5143500"/>
            <a:ext cx="4712887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3770" t="4979"/>
          <a:stretch>
            <a:fillRect/>
          </a:stretch>
        </p:blipFill>
        <p:spPr>
          <a:xfrm>
            <a:off x="13575113" y="5143500"/>
            <a:ext cx="4712887" cy="69783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3492079"/>
            <a:ext cx="6500047" cy="348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84"/>
              </a:lnSpc>
              <a:spcBef>
                <a:spcPct val="0"/>
              </a:spcBef>
            </a:pPr>
            <a:r>
              <a:rPr lang="en-US" sz="9075">
                <a:solidFill>
                  <a:srgbClr val="F3693A"/>
                </a:solidFill>
                <a:latin typeface="HK Grotesk Bold"/>
              </a:rPr>
              <a:t>Quatre paradigmes à exclure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62324" y="1411040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>
                <a:solidFill>
                  <a:srgbClr val="F3693A"/>
                </a:solidFill>
                <a:latin typeface="HK Grotesk Bold Bold"/>
              </a:rPr>
              <a:t>#2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57842" y="2705170"/>
            <a:ext cx="7434543" cy="105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F3693A"/>
                </a:solidFill>
                <a:latin typeface="HK Grotesk Bold"/>
              </a:rPr>
              <a:t>Les adultes sont la priorité des pasteurs seniors.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43500"/>
            <a:ext cx="9728775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1455" t="11330" r="22638"/>
          <a:stretch>
            <a:fillRect/>
          </a:stretch>
        </p:blipFill>
        <p:spPr>
          <a:xfrm>
            <a:off x="0" y="0"/>
            <a:ext cx="4864388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6994" r="19956"/>
          <a:stretch>
            <a:fillRect/>
          </a:stretch>
        </p:blipFill>
        <p:spPr>
          <a:xfrm>
            <a:off x="4864388" y="0"/>
            <a:ext cx="4864388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5334" t="13087" r="19850"/>
          <a:stretch>
            <a:fillRect/>
          </a:stretch>
        </p:blipFill>
        <p:spPr>
          <a:xfrm>
            <a:off x="4864388" y="9525"/>
            <a:ext cx="4864388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7280"/>
          <a:stretch>
            <a:fillRect/>
          </a:stretch>
        </p:blipFill>
        <p:spPr>
          <a:xfrm>
            <a:off x="0" y="-1613389"/>
            <a:ext cx="4864388" cy="67568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759253" y="3450425"/>
            <a:ext cx="6500047" cy="359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281"/>
              </a:lnSpc>
              <a:spcBef>
                <a:spcPct val="0"/>
              </a:spcBef>
            </a:pPr>
            <a:r>
              <a:rPr lang="en-US" sz="9375">
                <a:solidFill>
                  <a:srgbClr val="F3693A"/>
                </a:solidFill>
                <a:latin typeface="HK Grotesk Bold"/>
              </a:rPr>
              <a:t>Quatre paradigmes à exclure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51598" y="6676401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>
                <a:solidFill>
                  <a:srgbClr val="F3693A"/>
                </a:solidFill>
                <a:latin typeface="HK Grotesk Bold Bold"/>
              </a:rPr>
              <a:t>#3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9916" y="7860508"/>
            <a:ext cx="7328942" cy="105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F3693A"/>
                </a:solidFill>
                <a:latin typeface="HK Grotesk Bold"/>
              </a:rPr>
              <a:t>Le ministère a lieu dans le temple et non dans la famille.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43500"/>
            <a:ext cx="9728775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1455" t="11330" r="22638"/>
          <a:stretch>
            <a:fillRect/>
          </a:stretch>
        </p:blipFill>
        <p:spPr>
          <a:xfrm>
            <a:off x="0" y="0"/>
            <a:ext cx="4864388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6994" r="19956"/>
          <a:stretch>
            <a:fillRect/>
          </a:stretch>
        </p:blipFill>
        <p:spPr>
          <a:xfrm>
            <a:off x="4864388" y="0"/>
            <a:ext cx="4864388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848452" y="0"/>
            <a:ext cx="771284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20349"/>
          <a:stretch>
            <a:fillRect/>
          </a:stretch>
        </p:blipFill>
        <p:spPr>
          <a:xfrm>
            <a:off x="4864388" y="-666460"/>
            <a:ext cx="4864388" cy="58099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759253" y="3369636"/>
            <a:ext cx="6500047" cy="3747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677"/>
              </a:lnSpc>
              <a:spcBef>
                <a:spcPct val="0"/>
              </a:spcBef>
            </a:pPr>
            <a:r>
              <a:rPr lang="en-US" sz="9775">
                <a:solidFill>
                  <a:srgbClr val="F3693A"/>
                </a:solidFill>
                <a:latin typeface="HK Grotesk Bold"/>
              </a:rPr>
              <a:t>Quatre paradigmes à exclure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6950" y="6615367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>
                <a:solidFill>
                  <a:srgbClr val="F3693A"/>
                </a:solidFill>
                <a:latin typeface="HK Grotesk Bold Bold"/>
              </a:rPr>
              <a:t>#4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4052" y="7787842"/>
            <a:ext cx="7880671" cy="105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F3693A"/>
                </a:solidFill>
                <a:latin typeface="HK Grotesk Bold"/>
              </a:rPr>
              <a:t>Le succès se mesure au nombre de personnes assises dans le temple.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954</Words>
  <Application>Microsoft Macintosh PowerPoint</Application>
  <PresentationFormat>Personalizado</PresentationFormat>
  <Paragraphs>221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3" baseType="lpstr">
      <vt:lpstr>Calibri</vt:lpstr>
      <vt:lpstr>Arial</vt:lpstr>
      <vt:lpstr>HK Grotesk Bold Bold</vt:lpstr>
      <vt:lpstr>Open Sans 1</vt:lpstr>
      <vt:lpstr>Open Sans 1 Bold</vt:lpstr>
      <vt:lpstr>Arimo Bold</vt:lpstr>
      <vt:lpstr>Arimo</vt:lpstr>
      <vt:lpstr>Open Sans 2 Bold</vt:lpstr>
      <vt:lpstr>Open Sans 2</vt:lpstr>
      <vt:lpstr>HK Grotesk Light Bold</vt:lpstr>
      <vt:lpstr>HK Grotesk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Mentoreo para las nuevas generaciones 3 IDIOMAS</dc:title>
  <cp:lastModifiedBy>Jerson Chupina</cp:lastModifiedBy>
  <cp:revision>2</cp:revision>
  <dcterms:created xsi:type="dcterms:W3CDTF">2006-08-16T00:00:00Z</dcterms:created>
  <dcterms:modified xsi:type="dcterms:W3CDTF">2022-05-24T16:14:04Z</dcterms:modified>
  <dc:identifier>DAEx-UtIsr0</dc:identifier>
</cp:coreProperties>
</file>