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8" r:id="rId25"/>
    <p:sldId id="29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0" r:id="rId34"/>
    <p:sldId id="301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2" r:id="rId43"/>
    <p:sldId id="303" r:id="rId44"/>
    <p:sldId id="293" r:id="rId45"/>
    <p:sldId id="294" r:id="rId46"/>
    <p:sldId id="295" r:id="rId47"/>
    <p:sldId id="296" r:id="rId48"/>
    <p:sldId id="297" r:id="rId49"/>
    <p:sldId id="304" r:id="rId50"/>
    <p:sldId id="305" r:id="rId51"/>
  </p:sldIdLst>
  <p:sldSz cx="18288000" cy="10287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eague Gothic" pitchFamily="2" charset="77"/>
      <p:regular r:id="rId56"/>
    </p:embeddedFont>
    <p:embeddedFont>
      <p:font typeface="League Gothic Italics" pitchFamily="2" charset="77"/>
      <p:regular r:id="rId57"/>
      <p:italic r:id="rId58"/>
    </p:embeddedFont>
    <p:embeddedFont>
      <p:font typeface="Montserrat Classic" pitchFamily="2" charset="77"/>
      <p:regular r:id="rId59"/>
      <p:bold r:id="rId60"/>
      <p:italic r:id="rId61"/>
      <p:boldItalic r:id="rId62"/>
    </p:embeddedFont>
    <p:embeddedFont>
      <p:font typeface="Tabac Big Sans 1" panose="02000503000000020004" pitchFamily="2" charset="77"/>
      <p:regular r:id="rId63"/>
      <p:bold r:id="rId64"/>
      <p:italic r:id="rId65"/>
      <p:boldItalic r:id="rId66"/>
    </p:embeddedFont>
    <p:embeddedFont>
      <p:font typeface="Tabac Big Sans 2" panose="02000503000000020004" pitchFamily="2" charset="77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C0BD1-446B-6C4E-9E5E-BCFA786B04F5}" v="19" dt="2021-03-12T18:29:54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1" autoAdjust="0"/>
    <p:restoredTop sz="94608" autoAdjust="0"/>
  </p:normalViewPr>
  <p:slideViewPr>
    <p:cSldViewPr>
      <p:cViewPr varScale="1">
        <p:scale>
          <a:sx n="66" d="100"/>
          <a:sy n="66" d="100"/>
        </p:scale>
        <p:origin x="9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son Chupina" userId="d389cfca50cd21c9" providerId="LiveId" clId="{618C0BD1-446B-6C4E-9E5E-BCFA786B04F5}"/>
    <pc:docChg chg="addSld modSld">
      <pc:chgData name="Jerson Chupina" userId="d389cfca50cd21c9" providerId="LiveId" clId="{618C0BD1-446B-6C4E-9E5E-BCFA786B04F5}" dt="2021-03-12T18:29:54.126" v="18"/>
      <pc:docMkLst>
        <pc:docMk/>
      </pc:docMkLst>
      <pc:sldChg chg="add setBg">
        <pc:chgData name="Jerson Chupina" userId="d389cfca50cd21c9" providerId="LiveId" clId="{618C0BD1-446B-6C4E-9E5E-BCFA786B04F5}" dt="2021-03-12T18:28:46.670" v="6"/>
        <pc:sldMkLst>
          <pc:docMk/>
          <pc:sldMk cId="1435924482" sldId="298"/>
        </pc:sldMkLst>
      </pc:sldChg>
      <pc:sldChg chg="add setBg">
        <pc:chgData name="Jerson Chupina" userId="d389cfca50cd21c9" providerId="LiveId" clId="{618C0BD1-446B-6C4E-9E5E-BCFA786B04F5}" dt="2021-03-12T18:28:34.277" v="3"/>
        <pc:sldMkLst>
          <pc:docMk/>
          <pc:sldMk cId="2452409049" sldId="299"/>
        </pc:sldMkLst>
      </pc:sldChg>
      <pc:sldChg chg="add setBg">
        <pc:chgData name="Jerson Chupina" userId="d389cfca50cd21c9" providerId="LiveId" clId="{618C0BD1-446B-6C4E-9E5E-BCFA786B04F5}" dt="2021-03-12T18:29:09.648" v="10"/>
        <pc:sldMkLst>
          <pc:docMk/>
          <pc:sldMk cId="4142142939" sldId="300"/>
        </pc:sldMkLst>
      </pc:sldChg>
      <pc:sldChg chg="add setBg">
        <pc:chgData name="Jerson Chupina" userId="d389cfca50cd21c9" providerId="LiveId" clId="{618C0BD1-446B-6C4E-9E5E-BCFA786B04F5}" dt="2021-03-12T18:29:09.648" v="10"/>
        <pc:sldMkLst>
          <pc:docMk/>
          <pc:sldMk cId="3839721563" sldId="301"/>
        </pc:sldMkLst>
      </pc:sldChg>
      <pc:sldChg chg="add setBg">
        <pc:chgData name="Jerson Chupina" userId="d389cfca50cd21c9" providerId="LiveId" clId="{618C0BD1-446B-6C4E-9E5E-BCFA786B04F5}" dt="2021-03-12T18:29:33.229" v="14"/>
        <pc:sldMkLst>
          <pc:docMk/>
          <pc:sldMk cId="446854800" sldId="302"/>
        </pc:sldMkLst>
      </pc:sldChg>
      <pc:sldChg chg="add setBg">
        <pc:chgData name="Jerson Chupina" userId="d389cfca50cd21c9" providerId="LiveId" clId="{618C0BD1-446B-6C4E-9E5E-BCFA786B04F5}" dt="2021-03-12T18:29:33.229" v="14"/>
        <pc:sldMkLst>
          <pc:docMk/>
          <pc:sldMk cId="1939715228" sldId="303"/>
        </pc:sldMkLst>
      </pc:sldChg>
      <pc:sldChg chg="add setBg">
        <pc:chgData name="Jerson Chupina" userId="d389cfca50cd21c9" providerId="LiveId" clId="{618C0BD1-446B-6C4E-9E5E-BCFA786B04F5}" dt="2021-03-12T18:29:54.126" v="18"/>
        <pc:sldMkLst>
          <pc:docMk/>
          <pc:sldMk cId="2150500932" sldId="304"/>
        </pc:sldMkLst>
      </pc:sldChg>
      <pc:sldChg chg="add setBg">
        <pc:chgData name="Jerson Chupina" userId="d389cfca50cd21c9" providerId="LiveId" clId="{618C0BD1-446B-6C4E-9E5E-BCFA786B04F5}" dt="2021-03-12T18:29:54.126" v="18"/>
        <pc:sldMkLst>
          <pc:docMk/>
          <pc:sldMk cId="1717908484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1200690" y="1778073"/>
            <a:ext cx="9454364" cy="85089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454184"/>
            <a:ext cx="16230600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00"/>
              </a:lnSpc>
              <a:spcBef>
                <a:spcPct val="0"/>
              </a:spcBef>
            </a:pPr>
            <a:r>
              <a:rPr lang="en-US" sz="10000">
                <a:solidFill>
                  <a:srgbClr val="FFFFFF"/>
                </a:solidFill>
                <a:latin typeface="League Gothic"/>
              </a:rPr>
              <a:t>SUNDAY SCHOOL &amp; DISCIPLESHIP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886666"/>
            <a:ext cx="16590323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900"/>
              </a:lnSpc>
              <a:spcBef>
                <a:spcPct val="0"/>
              </a:spcBef>
            </a:pPr>
            <a:r>
              <a:rPr lang="en-US" sz="10000" dirty="0">
                <a:solidFill>
                  <a:srgbClr val="C4C2B8"/>
                </a:solidFill>
                <a:latin typeface="League Gothic"/>
              </a:rPr>
              <a:t>GLOBAL DI</a:t>
            </a:r>
            <a:r>
              <a:rPr lang="en-US" sz="10000" u="none" dirty="0">
                <a:solidFill>
                  <a:srgbClr val="C4C2B8"/>
                </a:solidFill>
                <a:latin typeface="League Gothic"/>
              </a:rPr>
              <a:t>RECTOR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259991"/>
            <a:ext cx="16590323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en-US" sz="10000">
                <a:solidFill>
                  <a:srgbClr val="FAFF00"/>
                </a:solidFill>
                <a:latin typeface="League Gothic"/>
              </a:rPr>
              <a:t>D</a:t>
            </a:r>
            <a:r>
              <a:rPr lang="en-US" sz="10000" u="none">
                <a:solidFill>
                  <a:srgbClr val="FAFF00"/>
                </a:solidFill>
                <a:latin typeface="League Gothic"/>
              </a:rPr>
              <a:t>R. SCOTT RAINEY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3422" y="912689"/>
            <a:ext cx="2056758" cy="20567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76460" y="3052766"/>
            <a:ext cx="14749385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7200" dirty="0">
                <a:solidFill>
                  <a:srgbClr val="C4C2B8"/>
                </a:solidFill>
                <a:latin typeface="League Gothic"/>
              </a:rPr>
              <a:t>LE DISCIPULAT NAZARÉEN EST </a:t>
            </a:r>
            <a:r>
              <a:rPr lang="en-US" sz="7200" u="sng" dirty="0">
                <a:solidFill>
                  <a:srgbClr val="C4C2B8"/>
                </a:solidFill>
                <a:latin typeface="League Gothic"/>
              </a:rPr>
              <a:t>UN VOYAGE DE LA GRÂCE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!</a:t>
            </a:r>
          </a:p>
          <a:p>
            <a:pPr algn="just"/>
            <a:r>
              <a:rPr lang="en-US" sz="7200" dirty="0">
                <a:solidFill>
                  <a:srgbClr val="C4C2B8"/>
                </a:solidFill>
                <a:latin typeface="League Gothic"/>
              </a:rPr>
              <a:t>LE DISCIPULAT COMMENCE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LA NAISSANCE ET SE POURSUIT </a:t>
            </a:r>
            <a:r>
              <a:rPr lang="en-US" sz="7200" u="sng" dirty="0">
                <a:solidFill>
                  <a:srgbClr val="C4C2B8"/>
                </a:solidFill>
                <a:latin typeface="League Gothic"/>
              </a:rPr>
              <a:t>TOUT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AU LONG DE LA VIE.</a:t>
            </a:r>
          </a:p>
          <a:p>
            <a:pPr marL="0" lvl="0" indent="0" algn="just">
              <a:spcBef>
                <a:spcPct val="0"/>
              </a:spcBef>
            </a:pPr>
            <a:r>
              <a:rPr lang="en-US" sz="7200" dirty="0">
                <a:solidFill>
                  <a:srgbClr val="C4C2B8"/>
                </a:solidFill>
                <a:latin typeface="League Gothic"/>
              </a:rPr>
              <a:t>LE DISCIPULAT EST UN VOYAGE DE LA </a:t>
            </a:r>
            <a:r>
              <a:rPr lang="en-US" sz="7200" u="sng" dirty="0">
                <a:solidFill>
                  <a:srgbClr val="C4C2B8"/>
                </a:solidFill>
                <a:latin typeface="League Gothic"/>
              </a:rPr>
              <a:t>GRÂCE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LA GRÂCE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LA GRÂCE.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720729" y="4849185"/>
            <a:ext cx="4919025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05150" y="1404015"/>
            <a:ext cx="12077700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C4C2B8"/>
                </a:solidFill>
                <a:latin typeface="League Gothic"/>
              </a:rPr>
              <a:t>L'AMOUR MISÉRICORDIEUX DE DIEU S'ÉTEND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TOUS LES HOMMES, PARTOUT, AVANT MÊME QUE NOUS EN ARRIVIONS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CROIRE </a:t>
            </a:r>
          </a:p>
          <a:p>
            <a:pPr algn="ctr"/>
            <a:r>
              <a:rPr lang="en-US" sz="5400" dirty="0">
                <a:solidFill>
                  <a:srgbClr val="C4C2B8"/>
                </a:solidFill>
                <a:latin typeface="League Gothic"/>
              </a:rPr>
              <a:t>JEAN 6:44, JÉSUS A DIT: "PERSONNE NE PEUT VENIR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MOI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MOINS QUE LE PÈRE QUI M'A ENVOYÉ NE L'ATTIRE, ET JE LE RESSUSCITERAI AU DERNIER JOUR."  L'APÔTRE PAUL L'A EXPRIMÉ AINSI DANS ROMAINS 5: 8, "MAIS DIEU DÉMONTRE SON AMOUR POUR NOUS EN CECI: ALORS QUE NOUS ÉTIONS ENCORE PÉCHEURS, CHRIST EST MORT POUR NOUS."</a:t>
            </a:r>
          </a:p>
          <a:p>
            <a:pPr marL="0" lvl="0" indent="0" algn="ctr"/>
            <a:r>
              <a:rPr lang="en-US" sz="5400" dirty="0">
                <a:solidFill>
                  <a:srgbClr val="F3161E"/>
                </a:solidFill>
                <a:latin typeface="League Gothic"/>
              </a:rPr>
              <a:t>GRÂCE PRÉVENANTE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063853" y="7607806"/>
            <a:ext cx="10382880" cy="191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94"/>
              </a:lnSpc>
            </a:pPr>
            <a:r>
              <a:rPr lang="en-US" sz="5500" spc="319">
                <a:solidFill>
                  <a:srgbClr val="C4C2B8"/>
                </a:solidFill>
                <a:latin typeface="League Gothic"/>
              </a:rPr>
              <a:t>LORSQUE LA FOI NAÎT</a:t>
            </a:r>
          </a:p>
          <a:p>
            <a:pPr algn="r">
              <a:lnSpc>
                <a:spcPts val="4895"/>
              </a:lnSpc>
            </a:pPr>
            <a:r>
              <a:rPr lang="en-US" sz="5500" spc="319">
                <a:solidFill>
                  <a:srgbClr val="C4C2B8"/>
                </a:solidFill>
                <a:latin typeface="League Gothic"/>
              </a:rPr>
              <a:t>DANS LE CŒUR D'UN INDIVIDU...</a:t>
            </a:r>
          </a:p>
          <a:p>
            <a:pPr marL="0" lvl="0" indent="0" algn="r">
              <a:lnSpc>
                <a:spcPts val="4895"/>
              </a:lnSpc>
              <a:spcBef>
                <a:spcPct val="0"/>
              </a:spcBef>
            </a:pPr>
            <a:r>
              <a:rPr lang="en-US" sz="5500" spc="319">
                <a:solidFill>
                  <a:srgbClr val="F3161E"/>
                </a:solidFill>
                <a:latin typeface="League Gothic"/>
              </a:rPr>
              <a:t>GRÂCE SALVIFIQUE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24600" y="800100"/>
            <a:ext cx="4399677" cy="5985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2012" y="2769235"/>
            <a:ext cx="15277659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0" lvl="1" indent="-334645" algn="just">
              <a:buFont typeface="Arial"/>
              <a:buChar char="•"/>
            </a:pPr>
            <a:r>
              <a:rPr lang="en-US" sz="5400" spc="15" dirty="0">
                <a:solidFill>
                  <a:srgbClr val="C4C2B8"/>
                </a:solidFill>
                <a:latin typeface="League Gothic"/>
              </a:rPr>
              <a:t>PROCESSUS : SANCTIFICATION INITIALE - L’ESPRIT DE DIEU COMMENCE </a:t>
            </a:r>
            <a:r>
              <a:rPr lang="en-US" sz="5400" spc="15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spc="15" dirty="0">
                <a:solidFill>
                  <a:srgbClr val="C4C2B8"/>
                </a:solidFill>
                <a:latin typeface="League Gothic"/>
              </a:rPr>
              <a:t> TRANSFORMER DE PLUS EN PLUS LE CHRÉTIEN </a:t>
            </a:r>
            <a:r>
              <a:rPr lang="en-US" sz="5400" spc="15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spc="15" dirty="0">
                <a:solidFill>
                  <a:srgbClr val="C4C2B8"/>
                </a:solidFill>
                <a:latin typeface="League Gothic"/>
              </a:rPr>
              <a:t> LA RESSEMBLANCE DU CHRIST.</a:t>
            </a:r>
          </a:p>
          <a:p>
            <a:pPr marL="669290" lvl="1" indent="-334645" algn="just">
              <a:buFont typeface="Arial"/>
              <a:buChar char="•"/>
            </a:pPr>
            <a:r>
              <a:rPr lang="en-US" sz="5400" spc="15" dirty="0">
                <a:solidFill>
                  <a:srgbClr val="C4C2B8"/>
                </a:solidFill>
                <a:latin typeface="League Gothic"/>
              </a:rPr>
              <a:t>CRISE: SANCTIFICATION COMPLÈTE - LORSQUE LES CROYANTS ABANDONNENT PLEINEMENT LEUR VIE RACHETÉE </a:t>
            </a:r>
            <a:r>
              <a:rPr lang="en-US" sz="5400" spc="15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spc="15" dirty="0">
                <a:solidFill>
                  <a:srgbClr val="C4C2B8"/>
                </a:solidFill>
                <a:latin typeface="League Gothic"/>
              </a:rPr>
              <a:t> DIEU, SONT LIBÉRÉS DES CHAÎNES DU PÉCHÉ ORIGINEL ET ENTRENT DANS UNE RELATION AVEC DIEU QUI EST DÉFINIE COMME UNE DÉVOTION TOTALE AU CHRIST.</a:t>
            </a:r>
          </a:p>
          <a:p>
            <a:pPr marL="669290" lvl="1" indent="-334645" algn="just">
              <a:buFont typeface="Arial"/>
              <a:buChar char="•"/>
            </a:pPr>
            <a:r>
              <a:rPr lang="en-US" sz="5400" spc="15" dirty="0">
                <a:solidFill>
                  <a:srgbClr val="C4C2B8"/>
                </a:solidFill>
                <a:latin typeface="League Gothic"/>
              </a:rPr>
              <a:t>PROCESSUS : CROISSANCE DANS LA GRÂCE – MATURATION</a:t>
            </a:r>
          </a:p>
          <a:p>
            <a:pPr marL="0" lvl="0" indent="0" algn="r"/>
            <a:r>
              <a:rPr lang="en-US" sz="5400" spc="15" dirty="0">
                <a:solidFill>
                  <a:srgbClr val="F3161E"/>
                </a:solidFill>
                <a:latin typeface="League Gothic"/>
              </a:rPr>
              <a:t>GRÂCE SANCTIFIANTE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424601" y="2026663"/>
            <a:ext cx="437865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789283"/>
            <a:ext cx="1623060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800" dirty="0">
                <a:solidFill>
                  <a:srgbClr val="C4C2B8"/>
                </a:solidFill>
                <a:latin typeface="League Gothic"/>
              </a:rPr>
              <a:t>"JE SUIS LE </a:t>
            </a:r>
            <a:r>
              <a:rPr lang="en-US" sz="8800" u="sng" dirty="0">
                <a:solidFill>
                  <a:srgbClr val="C4C2B8"/>
                </a:solidFill>
                <a:latin typeface="League Gothic"/>
              </a:rPr>
              <a:t>CHEMIN</a:t>
            </a:r>
            <a:r>
              <a:rPr lang="en-US" sz="8800" dirty="0">
                <a:solidFill>
                  <a:srgbClr val="C4C2B8"/>
                </a:solidFill>
                <a:latin typeface="League Gothic"/>
              </a:rPr>
              <a:t>,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800" u="sng" dirty="0">
                <a:solidFill>
                  <a:srgbClr val="FAFF00"/>
                </a:solidFill>
                <a:latin typeface="League Gothic"/>
              </a:rPr>
              <a:t>LA VÉRITÉ ET LA VIE". (JEAN 14: 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6400" y="522869"/>
            <a:ext cx="6705600" cy="64709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44706" y="7608123"/>
            <a:ext cx="8694744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04"/>
              </a:lnSpc>
            </a:pPr>
            <a:r>
              <a:rPr lang="en-US" sz="4500">
                <a:solidFill>
                  <a:srgbClr val="C4C2B8"/>
                </a:solidFill>
                <a:latin typeface="League Gothic"/>
              </a:rPr>
              <a:t>LE DISCIPULAT EST UN VOYAGE DE GRÂCE : DE LA GRÂCE PRÉVENANTE, EN PASSANT PAR LA GRÂCE SALVATRICE, À LA GRÂCE SANCTIFIANTE!</a:t>
            </a:r>
          </a:p>
          <a:p>
            <a:pPr marL="0" lvl="0" indent="0" algn="r">
              <a:lnSpc>
                <a:spcPts val="4004"/>
              </a:lnSpc>
              <a:spcBef>
                <a:spcPct val="0"/>
              </a:spcBef>
            </a:pPr>
            <a:r>
              <a:rPr lang="en-US" sz="4500">
                <a:solidFill>
                  <a:srgbClr val="C4C2B8"/>
                </a:solidFill>
                <a:latin typeface="League Gothic"/>
              </a:rPr>
              <a:t>FORMATION RÉGION MESOAMÉRICA - MAI 1,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2012" y="2400300"/>
            <a:ext cx="15369420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LE MENTOR ET LE MENTORÉ SONT TOUS DEUX SUR LE MÊME CHEMIN EN SUIVANT LE MÊME SEIGNEUR.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POUR ÊTRE UN FAISEUR DE DISCIPLES EFFICACE, VOUS DEVEZ D'ABORD ÊTRE UN DISCIPLE SEMBLABLE AU CHRIST !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LE «FAIRE» DU MENTORAT DÉCOULE DU FAIT D '«ÊTRE» UN DISCIPLE GRANDISSANT DU CHRIST.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850048" y="4171898"/>
            <a:ext cx="5177664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458946"/>
            <a:ext cx="16230600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C4C2B8"/>
                </a:solidFill>
                <a:latin typeface="League Gothic"/>
              </a:rPr>
              <a:t>MATTHIEU 14:14, "QUAND JÉSUS EST ARRIVÉ ET A VU TANT DE GENS, IL A EU COMPASSION D'EUX ET A GUÉRI CEUX QUI ÉTAIENT MALADES."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81866" y="804073"/>
            <a:ext cx="2724267" cy="6139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63395" y="7532693"/>
            <a:ext cx="6876055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04"/>
              </a:lnSpc>
            </a:pPr>
            <a:r>
              <a:rPr lang="en-US" sz="4500">
                <a:solidFill>
                  <a:srgbClr val="C4C2B8"/>
                </a:solidFill>
                <a:latin typeface="League Gothic"/>
              </a:rPr>
              <a:t>«  L'EFFICACITÉ DU MINISTÈRE PERSONNEL DE QUICONQUE DÉCOULE DE LEUR TEMPS SEUL AVEC DIEU. »</a:t>
            </a:r>
          </a:p>
          <a:p>
            <a:pPr marL="0" lvl="0" indent="0" algn="r">
              <a:lnSpc>
                <a:spcPts val="4004"/>
              </a:lnSpc>
              <a:spcBef>
                <a:spcPct val="0"/>
              </a:spcBef>
            </a:pPr>
            <a:r>
              <a:rPr lang="en-US" sz="4500">
                <a:solidFill>
                  <a:srgbClr val="C4C2B8"/>
                </a:solidFill>
                <a:latin typeface="League Gothic"/>
              </a:rPr>
              <a:t>DR.SANDY ARDREY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92047" y="2476500"/>
            <a:ext cx="14341261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9600" dirty="0">
                <a:solidFill>
                  <a:srgbClr val="C4C2B8"/>
                </a:solidFill>
                <a:latin typeface="League Gothic"/>
              </a:rPr>
              <a:t>CE N'EST QUE DANS LE PROCESSUS DE FAIRE LE VOYAGE QU'UN PASTEUR, UN LEADER OU UN MENTOR PEUT COMMENCER </a:t>
            </a:r>
            <a:r>
              <a:rPr lang="en-US" sz="96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9600" dirty="0">
                <a:solidFill>
                  <a:srgbClr val="C4C2B8"/>
                </a:solidFill>
                <a:latin typeface="League Gothic"/>
              </a:rPr>
              <a:t> FORMER D'AUTRES DISCIPLES. 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890117" y="4360430"/>
            <a:ext cx="5257802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1200690" y="1778073"/>
            <a:ext cx="9454364" cy="85089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1BAF6F49-A02F-CA4B-A7C3-C4049764A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9" b="29513"/>
          <a:stretch/>
        </p:blipFill>
        <p:spPr>
          <a:xfrm>
            <a:off x="3085458" y="1205930"/>
            <a:ext cx="12002142" cy="83886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8508" y="2552700"/>
            <a:ext cx="16230600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>
                <a:solidFill>
                  <a:srgbClr val="C4C2B8"/>
                </a:solidFill>
                <a:latin typeface="League Gothic"/>
              </a:rPr>
              <a:t>ÉCOUTEZ</a:t>
            </a:r>
          </a:p>
          <a:p>
            <a:pPr algn="ctr"/>
            <a:r>
              <a:rPr lang="en-US" sz="13800" dirty="0">
                <a:solidFill>
                  <a:srgbClr val="FAFF00"/>
                </a:solidFill>
                <a:latin typeface="League Gothic"/>
              </a:rPr>
              <a:t>LA PAROLE DE DIEU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6400" y="2781300"/>
            <a:ext cx="14749385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PSAUME 119: 105 «TA PAROLE EST UNE LAMPE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MES PIEDS; C'EST UNE LUMIÈRE SUR MON CHEMIN »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PSAUME 119: 9-11 « COMMENT LE JEUNE HOMME PEUT-IL MENER UNE VIE INTÈGRE? EN VIVANT SELON VOTRE PAROLE. JE TE CHERCHE DE TOUT MON COEUR; NE ME LAISSE PAS M'ÉLOIGNER DE TES COMMANDEMENTS. DANS MON CŒUR, JE CHÉRIS TES PAROLES AFIN DE NE PAS PÉCHER CONTRE TOI. »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342554" y="4822393"/>
            <a:ext cx="6162676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260066" y="7623046"/>
            <a:ext cx="8879384" cy="183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60"/>
              </a:lnSpc>
            </a:pPr>
            <a:r>
              <a:rPr lang="en-US" sz="4000">
                <a:solidFill>
                  <a:srgbClr val="C4C2B8"/>
                </a:solidFill>
                <a:latin typeface="League Gothic"/>
              </a:rPr>
              <a:t>LA PRATIQUE QUOTIDIENNE DE LA LECTURE DE LA BIBLE EST ESSENTIELLE DANS LA VIE D'UN MENTOR. </a:t>
            </a:r>
          </a:p>
          <a:p>
            <a:pPr marL="0" lvl="0" indent="0" algn="r">
              <a:lnSpc>
                <a:spcPts val="3560"/>
              </a:lnSpc>
              <a:spcBef>
                <a:spcPct val="0"/>
              </a:spcBef>
            </a:pPr>
            <a:r>
              <a:rPr lang="en-US" sz="4000">
                <a:solidFill>
                  <a:srgbClr val="C4C2B8"/>
                </a:solidFill>
                <a:latin typeface="League Gothic"/>
              </a:rPr>
              <a:t>"JE VEUX RENCONTRER ET PARLER À DIEU AVANT DE RENCONTRER ET DE PARLER À QUELQU'UN D'AUTRE DE MA JOURNÉE." </a:t>
            </a:r>
          </a:p>
        </p:txBody>
      </p:sp>
      <p:grpSp>
        <p:nvGrpSpPr>
          <p:cNvPr id="13" name="Picture 11"/>
          <p:cNvGrpSpPr/>
          <p:nvPr/>
        </p:nvGrpSpPr>
        <p:grpSpPr>
          <a:xfrm>
            <a:off x="5280772" y="470438"/>
            <a:ext cx="5958588" cy="6433112"/>
            <a:chOff x="14273980" y="3950583"/>
            <a:chExt cx="2377188" cy="2566500"/>
          </a:xfrm>
        </p:grpSpPr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3122CE9-5DB8-3442-89F9-F11CE60B47DB}"/>
                </a:ext>
              </a:extLst>
            </p:cNvPr>
            <p:cNvSpPr/>
            <p:nvPr/>
          </p:nvSpPr>
          <p:spPr>
            <a:xfrm rot="-3460980">
              <a:off x="15554012" y="4117364"/>
              <a:ext cx="878818" cy="878379"/>
            </a:xfrm>
            <a:custGeom>
              <a:avLst/>
              <a:gdLst>
                <a:gd name="connsiteX0" fmla="*/ 878819 w 878818"/>
                <a:gd name="connsiteY0" fmla="*/ 439190 h 878379"/>
                <a:gd name="connsiteX1" fmla="*/ 439409 w 878818"/>
                <a:gd name="connsiteY1" fmla="*/ 878379 h 878379"/>
                <a:gd name="connsiteX2" fmla="*/ 0 w 878818"/>
                <a:gd name="connsiteY2" fmla="*/ 439190 h 878379"/>
                <a:gd name="connsiteX3" fmla="*/ 439409 w 878818"/>
                <a:gd name="connsiteY3" fmla="*/ 0 h 878379"/>
                <a:gd name="connsiteX4" fmla="*/ 878819 w 878818"/>
                <a:gd name="connsiteY4" fmla="*/ 439190 h 87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818" h="878379">
                  <a:moveTo>
                    <a:pt x="878819" y="439190"/>
                  </a:moveTo>
                  <a:cubicBezTo>
                    <a:pt x="878819" y="681747"/>
                    <a:pt x="682089" y="878379"/>
                    <a:pt x="439409" y="878379"/>
                  </a:cubicBezTo>
                  <a:cubicBezTo>
                    <a:pt x="196730" y="878379"/>
                    <a:pt x="0" y="681747"/>
                    <a:pt x="0" y="439190"/>
                  </a:cubicBezTo>
                  <a:cubicBezTo>
                    <a:pt x="0" y="196632"/>
                    <a:pt x="196730" y="0"/>
                    <a:pt x="439409" y="0"/>
                  </a:cubicBezTo>
                  <a:cubicBezTo>
                    <a:pt x="682089" y="0"/>
                    <a:pt x="878819" y="196632"/>
                    <a:pt x="878819" y="4391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0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GT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C9F07FC-7EC8-0C46-B1A4-913ED74535BC}"/>
                </a:ext>
              </a:extLst>
            </p:cNvPr>
            <p:cNvSpPr/>
            <p:nvPr/>
          </p:nvSpPr>
          <p:spPr>
            <a:xfrm>
              <a:off x="15321165" y="5216482"/>
              <a:ext cx="1078480" cy="706964"/>
            </a:xfrm>
            <a:custGeom>
              <a:avLst/>
              <a:gdLst>
                <a:gd name="connsiteX0" fmla="*/ 177549 w 1078480"/>
                <a:gd name="connsiteY0" fmla="*/ 205978 h 706964"/>
                <a:gd name="connsiteX1" fmla="*/ 11011 w 1078480"/>
                <a:gd name="connsiteY1" fmla="*/ 269623 h 706964"/>
                <a:gd name="connsiteX2" fmla="*/ 25237 w 1078480"/>
                <a:gd name="connsiteY2" fmla="*/ 396681 h 706964"/>
                <a:gd name="connsiteX3" fmla="*/ 74684 w 1078480"/>
                <a:gd name="connsiteY3" fmla="*/ 436086 h 706964"/>
                <a:gd name="connsiteX4" fmla="*/ 656571 w 1078480"/>
                <a:gd name="connsiteY4" fmla="*/ 695979 h 706964"/>
                <a:gd name="connsiteX5" fmla="*/ 819096 w 1078480"/>
                <a:gd name="connsiteY5" fmla="*/ 640547 h 706964"/>
                <a:gd name="connsiteX6" fmla="*/ 1063450 w 1078480"/>
                <a:gd name="connsiteY6" fmla="*/ 185688 h 706964"/>
                <a:gd name="connsiteX7" fmla="*/ 1012007 w 1078480"/>
                <a:gd name="connsiteY7" fmla="*/ 15023 h 706964"/>
                <a:gd name="connsiteX8" fmla="*/ 841266 w 1078480"/>
                <a:gd name="connsiteY8" fmla="*/ 66443 h 706964"/>
                <a:gd name="connsiteX9" fmla="*/ 652389 w 1078480"/>
                <a:gd name="connsiteY9" fmla="*/ 418043 h 706964"/>
                <a:gd name="connsiteX10" fmla="*/ 177549 w 1078480"/>
                <a:gd name="connsiteY10" fmla="*/ 205978 h 70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8480" h="706964">
                  <a:moveTo>
                    <a:pt x="177549" y="205978"/>
                  </a:moveTo>
                  <a:cubicBezTo>
                    <a:pt x="113981" y="177580"/>
                    <a:pt x="39401" y="206062"/>
                    <a:pt x="11011" y="269623"/>
                  </a:cubicBezTo>
                  <a:cubicBezTo>
                    <a:pt x="-8343" y="312893"/>
                    <a:pt x="-1304" y="361246"/>
                    <a:pt x="25237" y="396681"/>
                  </a:cubicBezTo>
                  <a:cubicBezTo>
                    <a:pt x="37678" y="413275"/>
                    <a:pt x="54384" y="427033"/>
                    <a:pt x="74684" y="436086"/>
                  </a:cubicBezTo>
                  <a:lnTo>
                    <a:pt x="656571" y="695979"/>
                  </a:lnTo>
                  <a:cubicBezTo>
                    <a:pt x="716903" y="722928"/>
                    <a:pt x="787826" y="698730"/>
                    <a:pt x="819096" y="640547"/>
                  </a:cubicBezTo>
                  <a:lnTo>
                    <a:pt x="1063450" y="185688"/>
                  </a:lnTo>
                  <a:cubicBezTo>
                    <a:pt x="1096401" y="124353"/>
                    <a:pt x="1073369" y="48001"/>
                    <a:pt x="1012007" y="15023"/>
                  </a:cubicBezTo>
                  <a:cubicBezTo>
                    <a:pt x="950645" y="-17912"/>
                    <a:pt x="874216" y="5109"/>
                    <a:pt x="841266" y="66443"/>
                  </a:cubicBezTo>
                  <a:lnTo>
                    <a:pt x="652389" y="418043"/>
                  </a:lnTo>
                  <a:lnTo>
                    <a:pt x="177549" y="2059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0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GT" dirty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360245F1-63E5-1A4A-AD61-697D3A50A91A}"/>
                </a:ext>
              </a:extLst>
            </p:cNvPr>
            <p:cNvSpPr/>
            <p:nvPr/>
          </p:nvSpPr>
          <p:spPr>
            <a:xfrm>
              <a:off x="14273980" y="4972432"/>
              <a:ext cx="2377188" cy="1544652"/>
            </a:xfrm>
            <a:custGeom>
              <a:avLst/>
              <a:gdLst>
                <a:gd name="connsiteX0" fmla="*/ 210331 w 2377188"/>
                <a:gd name="connsiteY0" fmla="*/ 1544652 h 1544652"/>
                <a:gd name="connsiteX1" fmla="*/ 298570 w 2377188"/>
                <a:gd name="connsiteY1" fmla="*/ 1525118 h 1544652"/>
                <a:gd name="connsiteX2" fmla="*/ 1018164 w 2377188"/>
                <a:gd name="connsiteY2" fmla="*/ 1191729 h 1544652"/>
                <a:gd name="connsiteX3" fmla="*/ 1477600 w 2377188"/>
                <a:gd name="connsiteY3" fmla="*/ 1444291 h 1544652"/>
                <a:gd name="connsiteX4" fmla="*/ 1556908 w 2377188"/>
                <a:gd name="connsiteY4" fmla="*/ 1487898 h 1544652"/>
                <a:gd name="connsiteX5" fmla="*/ 1594272 w 2377188"/>
                <a:gd name="connsiteY5" fmla="*/ 1508440 h 1544652"/>
                <a:gd name="connsiteX6" fmla="*/ 1754002 w 2377188"/>
                <a:gd name="connsiteY6" fmla="*/ 1526126 h 1544652"/>
                <a:gd name="connsiteX7" fmla="*/ 1967108 w 2377188"/>
                <a:gd name="connsiteY7" fmla="*/ 1407722 h 1544652"/>
                <a:gd name="connsiteX8" fmla="*/ 2367536 w 2377188"/>
                <a:gd name="connsiteY8" fmla="*/ 547449 h 1544652"/>
                <a:gd name="connsiteX9" fmla="*/ 2111267 w 2377188"/>
                <a:gd name="connsiteY9" fmla="*/ 33734 h 1544652"/>
                <a:gd name="connsiteX10" fmla="*/ 1751690 w 2377188"/>
                <a:gd name="connsiteY10" fmla="*/ 283712 h 1544652"/>
                <a:gd name="connsiteX11" fmla="*/ 1646030 w 2377188"/>
                <a:gd name="connsiteY11" fmla="*/ 585236 h 1544652"/>
                <a:gd name="connsiteX12" fmla="*/ 1678266 w 2377188"/>
                <a:gd name="connsiteY12" fmla="*/ 599625 h 1544652"/>
                <a:gd name="connsiteX13" fmla="*/ 1845876 w 2377188"/>
                <a:gd name="connsiteY13" fmla="*/ 287598 h 1544652"/>
                <a:gd name="connsiteX14" fmla="*/ 2082078 w 2377188"/>
                <a:gd name="connsiteY14" fmla="*/ 216497 h 1544652"/>
                <a:gd name="connsiteX15" fmla="*/ 2139131 w 2377188"/>
                <a:gd name="connsiteY15" fmla="*/ 265522 h 1544652"/>
                <a:gd name="connsiteX16" fmla="*/ 2153211 w 2377188"/>
                <a:gd name="connsiteY16" fmla="*/ 452570 h 1544652"/>
                <a:gd name="connsiteX17" fmla="*/ 1908856 w 2377188"/>
                <a:gd name="connsiteY17" fmla="*/ 907450 h 1544652"/>
                <a:gd name="connsiteX18" fmla="*/ 1684024 w 2377188"/>
                <a:gd name="connsiteY18" fmla="*/ 984118 h 1544652"/>
                <a:gd name="connsiteX19" fmla="*/ 1501998 w 2377188"/>
                <a:gd name="connsiteY19" fmla="*/ 902808 h 1544652"/>
                <a:gd name="connsiteX20" fmla="*/ 1468081 w 2377188"/>
                <a:gd name="connsiteY20" fmla="*/ 959605 h 1544652"/>
                <a:gd name="connsiteX21" fmla="*/ 1221142 w 2377188"/>
                <a:gd name="connsiteY21" fmla="*/ 823893 h 1544652"/>
                <a:gd name="connsiteX22" fmla="*/ 1168122 w 2377188"/>
                <a:gd name="connsiteY22" fmla="*/ 794738 h 1544652"/>
                <a:gd name="connsiteX23" fmla="*/ 1210172 w 2377188"/>
                <a:gd name="connsiteY23" fmla="*/ 772494 h 1544652"/>
                <a:gd name="connsiteX24" fmla="*/ 1102158 w 2377188"/>
                <a:gd name="connsiteY24" fmla="*/ 724246 h 1544652"/>
                <a:gd name="connsiteX25" fmla="*/ 1033736 w 2377188"/>
                <a:gd name="connsiteY25" fmla="*/ 669676 h 1544652"/>
                <a:gd name="connsiteX26" fmla="*/ 1014045 w 2377188"/>
                <a:gd name="connsiteY26" fmla="*/ 493970 h 1544652"/>
                <a:gd name="connsiteX27" fmla="*/ 1111005 w 2377188"/>
                <a:gd name="connsiteY27" fmla="*/ 402242 h 1544652"/>
                <a:gd name="connsiteX28" fmla="*/ 1153013 w 2377188"/>
                <a:gd name="connsiteY28" fmla="*/ 392076 h 1544652"/>
                <a:gd name="connsiteX29" fmla="*/ 830128 w 2377188"/>
                <a:gd name="connsiteY29" fmla="*/ 171147 h 1544652"/>
                <a:gd name="connsiteX30" fmla="*/ 470131 w 2377188"/>
                <a:gd name="connsiteY30" fmla="*/ 386426 h 1544652"/>
                <a:gd name="connsiteX31" fmla="*/ 306010 w 2377188"/>
                <a:gd name="connsiteY31" fmla="*/ 270689 h 1544652"/>
                <a:gd name="connsiteX32" fmla="*/ 367224 w 2377188"/>
                <a:gd name="connsiteY32" fmla="*/ 215698 h 1544652"/>
                <a:gd name="connsiteX33" fmla="*/ 479903 w 2377188"/>
                <a:gd name="connsiteY33" fmla="*/ 279217 h 1544652"/>
                <a:gd name="connsiteX34" fmla="*/ 495139 w 2377188"/>
                <a:gd name="connsiteY34" fmla="*/ 314022 h 1544652"/>
                <a:gd name="connsiteX35" fmla="*/ 521385 w 2377188"/>
                <a:gd name="connsiteY35" fmla="*/ 286527 h 1544652"/>
                <a:gd name="connsiteX36" fmla="*/ 865516 w 2377188"/>
                <a:gd name="connsiteY36" fmla="*/ 51630 h 1544652"/>
                <a:gd name="connsiteX37" fmla="*/ 1519881 w 2377188"/>
                <a:gd name="connsiteY37" fmla="*/ 488089 h 1544652"/>
                <a:gd name="connsiteX38" fmla="*/ 1506852 w 2377188"/>
                <a:gd name="connsiteY38" fmla="*/ 523104 h 1544652"/>
                <a:gd name="connsiteX39" fmla="*/ 1553126 w 2377188"/>
                <a:gd name="connsiteY39" fmla="*/ 543773 h 1544652"/>
                <a:gd name="connsiteX40" fmla="*/ 1581222 w 2377188"/>
                <a:gd name="connsiteY40" fmla="*/ 468239 h 1544652"/>
                <a:gd name="connsiteX41" fmla="*/ 879259 w 2377188"/>
                <a:gd name="connsiteY41" fmla="*/ 0 h 1544652"/>
                <a:gd name="connsiteX42" fmla="*/ 871295 w 2377188"/>
                <a:gd name="connsiteY42" fmla="*/ 168 h 1544652"/>
                <a:gd name="connsiteX43" fmla="*/ 504784 w 2377188"/>
                <a:gd name="connsiteY43" fmla="*/ 231074 h 1544652"/>
                <a:gd name="connsiteX44" fmla="*/ 369893 w 2377188"/>
                <a:gd name="connsiteY44" fmla="*/ 163354 h 1544652"/>
                <a:gd name="connsiteX45" fmla="*/ 357537 w 2377188"/>
                <a:gd name="connsiteY45" fmla="*/ 159490 h 1544652"/>
                <a:gd name="connsiteX46" fmla="*/ 347177 w 2377188"/>
                <a:gd name="connsiteY46" fmla="*/ 167261 h 1544652"/>
                <a:gd name="connsiteX47" fmla="*/ 257887 w 2377188"/>
                <a:gd name="connsiteY47" fmla="*/ 248466 h 1544652"/>
                <a:gd name="connsiteX48" fmla="*/ 240676 w 2377188"/>
                <a:gd name="connsiteY48" fmla="*/ 236325 h 1544652"/>
                <a:gd name="connsiteX49" fmla="*/ 225146 w 2377188"/>
                <a:gd name="connsiteY49" fmla="*/ 248844 h 1544652"/>
                <a:gd name="connsiteX50" fmla="*/ 183412 w 2377188"/>
                <a:gd name="connsiteY50" fmla="*/ 282515 h 1544652"/>
                <a:gd name="connsiteX51" fmla="*/ 873249 w 2377188"/>
                <a:gd name="connsiteY51" fmla="*/ 795873 h 1544652"/>
                <a:gd name="connsiteX52" fmla="*/ 821029 w 2377188"/>
                <a:gd name="connsiteY52" fmla="*/ 820070 h 1544652"/>
                <a:gd name="connsiteX53" fmla="*/ 121819 w 2377188"/>
                <a:gd name="connsiteY53" fmla="*/ 1143986 h 1544652"/>
                <a:gd name="connsiteX54" fmla="*/ 19542 w 2377188"/>
                <a:gd name="connsiteY54" fmla="*/ 1422888 h 1544652"/>
                <a:gd name="connsiteX55" fmla="*/ 210331 w 2377188"/>
                <a:gd name="connsiteY55" fmla="*/ 1544652 h 154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77188" h="1544652">
                  <a:moveTo>
                    <a:pt x="210331" y="1544652"/>
                  </a:moveTo>
                  <a:cubicBezTo>
                    <a:pt x="239919" y="1544652"/>
                    <a:pt x="269970" y="1538372"/>
                    <a:pt x="298570" y="1525118"/>
                  </a:cubicBezTo>
                  <a:lnTo>
                    <a:pt x="1018164" y="1191729"/>
                  </a:lnTo>
                  <a:lnTo>
                    <a:pt x="1477600" y="1444291"/>
                  </a:lnTo>
                  <a:cubicBezTo>
                    <a:pt x="1502902" y="1460066"/>
                    <a:pt x="1529401" y="1475064"/>
                    <a:pt x="1556908" y="1487898"/>
                  </a:cubicBezTo>
                  <a:lnTo>
                    <a:pt x="1594272" y="1508440"/>
                  </a:lnTo>
                  <a:cubicBezTo>
                    <a:pt x="1645064" y="1536377"/>
                    <a:pt x="1702370" y="1541082"/>
                    <a:pt x="1754002" y="1526126"/>
                  </a:cubicBezTo>
                  <a:cubicBezTo>
                    <a:pt x="1823076" y="1517829"/>
                    <a:pt x="1894861" y="1483507"/>
                    <a:pt x="1967108" y="1407722"/>
                  </a:cubicBezTo>
                  <a:cubicBezTo>
                    <a:pt x="2203666" y="1113319"/>
                    <a:pt x="2296487" y="908648"/>
                    <a:pt x="2367536" y="547449"/>
                  </a:cubicBezTo>
                  <a:cubicBezTo>
                    <a:pt x="2417592" y="284363"/>
                    <a:pt x="2264104" y="90552"/>
                    <a:pt x="2111267" y="33734"/>
                  </a:cubicBezTo>
                  <a:cubicBezTo>
                    <a:pt x="1958429" y="-23063"/>
                    <a:pt x="1794391" y="110548"/>
                    <a:pt x="1751690" y="283712"/>
                  </a:cubicBezTo>
                  <a:cubicBezTo>
                    <a:pt x="1720778" y="372268"/>
                    <a:pt x="1686777" y="477061"/>
                    <a:pt x="1646030" y="585236"/>
                  </a:cubicBezTo>
                  <a:lnTo>
                    <a:pt x="1678266" y="599625"/>
                  </a:lnTo>
                  <a:lnTo>
                    <a:pt x="1845876" y="287598"/>
                  </a:lnTo>
                  <a:cubicBezTo>
                    <a:pt x="1891372" y="202907"/>
                    <a:pt x="1997327" y="171000"/>
                    <a:pt x="2082078" y="216497"/>
                  </a:cubicBezTo>
                  <a:cubicBezTo>
                    <a:pt x="2104647" y="228637"/>
                    <a:pt x="2123854" y="245126"/>
                    <a:pt x="2139131" y="265522"/>
                  </a:cubicBezTo>
                  <a:cubicBezTo>
                    <a:pt x="2179668" y="319630"/>
                    <a:pt x="2185195" y="393042"/>
                    <a:pt x="2153211" y="452570"/>
                  </a:cubicBezTo>
                  <a:lnTo>
                    <a:pt x="1908856" y="907450"/>
                  </a:lnTo>
                  <a:cubicBezTo>
                    <a:pt x="1865819" y="987542"/>
                    <a:pt x="1767073" y="1021233"/>
                    <a:pt x="1684024" y="984118"/>
                  </a:cubicBezTo>
                  <a:lnTo>
                    <a:pt x="1501998" y="902808"/>
                  </a:lnTo>
                  <a:cubicBezTo>
                    <a:pt x="1491092" y="922133"/>
                    <a:pt x="1479765" y="941037"/>
                    <a:pt x="1468081" y="959605"/>
                  </a:cubicBezTo>
                  <a:lnTo>
                    <a:pt x="1221142" y="823893"/>
                  </a:lnTo>
                  <a:lnTo>
                    <a:pt x="1168122" y="794738"/>
                  </a:lnTo>
                  <a:lnTo>
                    <a:pt x="1210172" y="772494"/>
                  </a:lnTo>
                  <a:lnTo>
                    <a:pt x="1102158" y="724246"/>
                  </a:lnTo>
                  <a:cubicBezTo>
                    <a:pt x="1075071" y="712168"/>
                    <a:pt x="1051430" y="693306"/>
                    <a:pt x="1033736" y="669676"/>
                  </a:cubicBezTo>
                  <a:cubicBezTo>
                    <a:pt x="995784" y="619012"/>
                    <a:pt x="988240" y="551671"/>
                    <a:pt x="1014045" y="493970"/>
                  </a:cubicBezTo>
                  <a:cubicBezTo>
                    <a:pt x="1033063" y="451457"/>
                    <a:pt x="1067485" y="418878"/>
                    <a:pt x="1111005" y="402242"/>
                  </a:cubicBezTo>
                  <a:cubicBezTo>
                    <a:pt x="1124707" y="397012"/>
                    <a:pt x="1138807" y="393756"/>
                    <a:pt x="1153013" y="392076"/>
                  </a:cubicBezTo>
                  <a:lnTo>
                    <a:pt x="830128" y="171147"/>
                  </a:lnTo>
                  <a:lnTo>
                    <a:pt x="470131" y="386426"/>
                  </a:lnTo>
                  <a:lnTo>
                    <a:pt x="306010" y="270689"/>
                  </a:lnTo>
                  <a:cubicBezTo>
                    <a:pt x="327717" y="248046"/>
                    <a:pt x="353334" y="226789"/>
                    <a:pt x="367224" y="215698"/>
                  </a:cubicBezTo>
                  <a:cubicBezTo>
                    <a:pt x="417617" y="233090"/>
                    <a:pt x="471960" y="261048"/>
                    <a:pt x="479903" y="279217"/>
                  </a:cubicBezTo>
                  <a:lnTo>
                    <a:pt x="495139" y="314022"/>
                  </a:lnTo>
                  <a:lnTo>
                    <a:pt x="521385" y="286527"/>
                  </a:lnTo>
                  <a:cubicBezTo>
                    <a:pt x="709989" y="88892"/>
                    <a:pt x="835192" y="56692"/>
                    <a:pt x="865516" y="51630"/>
                  </a:cubicBezTo>
                  <a:lnTo>
                    <a:pt x="1519881" y="488089"/>
                  </a:lnTo>
                  <a:lnTo>
                    <a:pt x="1506852" y="523104"/>
                  </a:lnTo>
                  <a:lnTo>
                    <a:pt x="1553126" y="543773"/>
                  </a:lnTo>
                  <a:lnTo>
                    <a:pt x="1581222" y="468239"/>
                  </a:lnTo>
                  <a:lnTo>
                    <a:pt x="879259" y="0"/>
                  </a:lnTo>
                  <a:lnTo>
                    <a:pt x="871295" y="168"/>
                  </a:lnTo>
                  <a:cubicBezTo>
                    <a:pt x="865348" y="357"/>
                    <a:pt x="727221" y="5965"/>
                    <a:pt x="504784" y="231074"/>
                  </a:cubicBezTo>
                  <a:cubicBezTo>
                    <a:pt x="464247" y="194337"/>
                    <a:pt x="387818" y="168963"/>
                    <a:pt x="369893" y="163354"/>
                  </a:cubicBezTo>
                  <a:lnTo>
                    <a:pt x="357537" y="159490"/>
                  </a:lnTo>
                  <a:lnTo>
                    <a:pt x="347177" y="167261"/>
                  </a:lnTo>
                  <a:cubicBezTo>
                    <a:pt x="344823" y="169026"/>
                    <a:pt x="293779" y="207549"/>
                    <a:pt x="257887" y="248466"/>
                  </a:cubicBezTo>
                  <a:lnTo>
                    <a:pt x="240676" y="236325"/>
                  </a:lnTo>
                  <a:lnTo>
                    <a:pt x="225146" y="248844"/>
                  </a:lnTo>
                  <a:lnTo>
                    <a:pt x="183412" y="282515"/>
                  </a:lnTo>
                  <a:lnTo>
                    <a:pt x="873249" y="795873"/>
                  </a:lnTo>
                  <a:lnTo>
                    <a:pt x="821029" y="820070"/>
                  </a:lnTo>
                  <a:lnTo>
                    <a:pt x="121819" y="1143986"/>
                  </a:lnTo>
                  <a:cubicBezTo>
                    <a:pt x="16516" y="1192780"/>
                    <a:pt x="-29274" y="1317653"/>
                    <a:pt x="19542" y="1422888"/>
                  </a:cubicBezTo>
                  <a:cubicBezTo>
                    <a:pt x="55098" y="1499534"/>
                    <a:pt x="131002" y="1544652"/>
                    <a:pt x="210331" y="15446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0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GT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05249" y="1155065"/>
            <a:ext cx="10477501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spc="60" dirty="0">
                <a:solidFill>
                  <a:srgbClr val="C4C2B8"/>
                </a:solidFill>
                <a:latin typeface="League Gothic"/>
              </a:rPr>
              <a:t>LA PAROLE DE DIEU EST UN OUTIL FONDAMENTAL POUR UN CROYANT QUI SOUHAITE ENSEIGNER, CORRIGER ET AIDER LES AUTRES. </a:t>
            </a:r>
          </a:p>
          <a:p>
            <a:endParaRPr lang="en-US" sz="5400" spc="60" dirty="0">
              <a:solidFill>
                <a:srgbClr val="C4C2B8"/>
              </a:solidFill>
              <a:latin typeface="League Gothic"/>
            </a:endParaRPr>
          </a:p>
          <a:p>
            <a:pPr algn="ctr"/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2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Timothée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3: 16-17, </a:t>
            </a:r>
          </a:p>
          <a:p>
            <a:pPr marL="0" lvl="0" indent="0" algn="ctr"/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«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Toute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Écriture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est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inspirée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par Dieu et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est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utile pour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enseigner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,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réprimander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,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corriger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 et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instruire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dans la justice,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afin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que le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serviteur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de Dieu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soit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pleinement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qualifié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 pour tout bien. </a:t>
            </a:r>
            <a:r>
              <a:rPr lang="en-US" sz="5400" spc="104" dirty="0" err="1">
                <a:solidFill>
                  <a:srgbClr val="FAFF00"/>
                </a:solidFill>
                <a:latin typeface="League Gothic"/>
              </a:rPr>
              <a:t>acte</a:t>
            </a:r>
            <a:r>
              <a:rPr lang="en-US" sz="5400" spc="104" dirty="0">
                <a:solidFill>
                  <a:srgbClr val="FAFF00"/>
                </a:solidFill>
                <a:latin typeface="League Gothic"/>
              </a:rPr>
              <a:t>. "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7005" y="8708630"/>
            <a:ext cx="4075481" cy="6707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SECTION DES 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71480" y="5772814"/>
            <a:ext cx="6152527" cy="17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04"/>
              </a:lnSpc>
            </a:pPr>
            <a:r>
              <a:rPr lang="en-US" sz="14274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6826" y="3742975"/>
            <a:ext cx="5731717" cy="220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80"/>
              </a:lnSpc>
            </a:pPr>
            <a:r>
              <a:rPr lang="en-US" sz="13470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71480" y="3090756"/>
            <a:ext cx="5850831" cy="1391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3"/>
              </a:lnSpc>
            </a:pPr>
            <a:r>
              <a:rPr lang="en-US" sz="11363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1696" y="7098592"/>
            <a:ext cx="5850831" cy="27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3"/>
              </a:lnSpc>
            </a:pPr>
            <a:r>
              <a:rPr lang="en-US" sz="1726" spc="792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0103"/>
            <a:ext cx="11000491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>
                <a:solidFill>
                  <a:srgbClr val="FFFFFF"/>
                </a:solidFill>
                <a:latin typeface="League Gothic"/>
              </a:rPr>
              <a:t>SECTION 2: DES QUESTIONS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05981" y="3169526"/>
            <a:ext cx="10241870" cy="84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864" lvl="1" indent="-338432">
              <a:lnSpc>
                <a:spcPts val="3041"/>
              </a:lnSpc>
              <a:buFont typeface="Arial"/>
              <a:buChar char="•"/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Trois personnes pourraient-elles partager avec le groupe quel est son "verset biblique de vie"?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5650" y="4810834"/>
            <a:ext cx="10325585" cy="122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Pouvez-vous partager un moment où Dieu a utilisé les Écritures pour vous donner une direction claire pour votre ministère?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5981" y="6784087"/>
            <a:ext cx="10090190" cy="198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Demandez à une personne de lire Marc 10 : 13-22 au groupe. Tant que la personne lit, vous sentez que c’est ce que Dieu vous dit ? N’essayez pas d’enseigner au groupe, juste de partager. Dites : "Je pense que Dieu pourrait me dire cela…”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9033" y="7946220"/>
            <a:ext cx="2613389" cy="73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6"/>
              </a:lnSpc>
            </a:pPr>
            <a:r>
              <a:rPr lang="en-US" sz="6063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7079116"/>
            <a:ext cx="2434643" cy="93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2"/>
              </a:lnSpc>
            </a:pPr>
            <a:r>
              <a:rPr lang="en-US" sz="5721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9033" y="6801237"/>
            <a:ext cx="2485239" cy="58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6"/>
              </a:lnSpc>
            </a:pPr>
            <a:r>
              <a:rPr lang="en-US" sz="4826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0363" y="8500932"/>
            <a:ext cx="2485239" cy="11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3"/>
              </a:lnSpc>
            </a:pPr>
            <a:r>
              <a:rPr lang="en-US" sz="733" spc="336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808" y="8685451"/>
            <a:ext cx="2434643" cy="4007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9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8508" y="2705100"/>
            <a:ext cx="16230600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C4C2B8"/>
                </a:solidFill>
                <a:latin typeface="League Gothic"/>
              </a:rPr>
              <a:t>ENTENDS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FAFF00"/>
                </a:solidFill>
                <a:latin typeface="League Gothic"/>
              </a:rPr>
              <a:t>LA VOIX DE DIEU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1318" y="624476"/>
            <a:ext cx="6025365" cy="90380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92047" y="2171700"/>
            <a:ext cx="14749385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Ésaïe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50: 4-5, « Le Seigneur Tout-Puissant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m'a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accordé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d'avoir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une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langue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instruite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pour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soutenir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fatigués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 ma parole.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Chaque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matin, il me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réveille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et mon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oreille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me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réveille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aussi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pour que je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puisse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écouter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comme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les disciples. Le Seigneur Tout-Puissant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m'a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ouvert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oreilles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et je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n'ai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pas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été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rebelle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ni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retourné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.»</a:t>
            </a:r>
          </a:p>
          <a:p>
            <a:pPr marL="842010" lvl="1" indent="-421005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UNE LANGUE BIEN INSTRUITE EST OBTENUE</a:t>
            </a:r>
            <a:r>
              <a:rPr lang="en-US" sz="6000" dirty="0">
                <a:solidFill>
                  <a:srgbClr val="F3161E"/>
                </a:solidFill>
                <a:latin typeface="League Gothic"/>
              </a:rPr>
              <a:t> EN ÉCOUTANT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873554" y="3962868"/>
            <a:ext cx="5224675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575251" y="2051381"/>
            <a:ext cx="2533109" cy="12892389"/>
            <a:chOff x="0" y="0"/>
            <a:chExt cx="2771140" cy="141038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4103860"/>
            </a:xfrm>
            <a:custGeom>
              <a:avLst/>
              <a:gdLst/>
              <a:ahLst/>
              <a:cxnLst/>
              <a:rect l="l" t="t" r="r" b="b"/>
              <a:pathLst>
                <a:path w="2771140" h="14103860">
                  <a:moveTo>
                    <a:pt x="0" y="0"/>
                  </a:moveTo>
                  <a:lnTo>
                    <a:pt x="0" y="13200889"/>
                  </a:lnTo>
                  <a:lnTo>
                    <a:pt x="1384300" y="14103860"/>
                  </a:lnTo>
                  <a:lnTo>
                    <a:pt x="2771140" y="13200889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5610" y="981572"/>
            <a:ext cx="5577192" cy="569827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73677" y="7581900"/>
            <a:ext cx="11165773" cy="198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27"/>
              </a:lnSpc>
            </a:pPr>
            <a:r>
              <a:rPr lang="en-US" sz="4300" dirty="0">
                <a:solidFill>
                  <a:srgbClr val="C4C2B8"/>
                </a:solidFill>
                <a:latin typeface="League Gothic"/>
              </a:rPr>
              <a:t>NOUS ENTENDONS LA VOIX DE DIEU DE TROIS MANIÈRES FONDAMENTALES:</a:t>
            </a:r>
          </a:p>
          <a:p>
            <a:pPr algn="r">
              <a:lnSpc>
                <a:spcPts val="3827"/>
              </a:lnSpc>
            </a:pPr>
            <a:r>
              <a:rPr lang="en-US" sz="4300" dirty="0">
                <a:solidFill>
                  <a:srgbClr val="C4C2B8"/>
                </a:solidFill>
                <a:latin typeface="League Gothic"/>
              </a:rPr>
              <a:t>• </a:t>
            </a:r>
            <a:r>
              <a:rPr lang="en-US" sz="43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4300" dirty="0">
                <a:solidFill>
                  <a:srgbClr val="C4C2B8"/>
                </a:solidFill>
                <a:latin typeface="League Gothic"/>
              </a:rPr>
              <a:t> TRAVERS SA PAROLE</a:t>
            </a:r>
          </a:p>
          <a:p>
            <a:pPr algn="r">
              <a:lnSpc>
                <a:spcPts val="3827"/>
              </a:lnSpc>
            </a:pPr>
            <a:r>
              <a:rPr lang="en-US" sz="4300" dirty="0">
                <a:solidFill>
                  <a:srgbClr val="C4C2B8"/>
                </a:solidFill>
                <a:latin typeface="League Gothic"/>
              </a:rPr>
              <a:t>• </a:t>
            </a:r>
            <a:r>
              <a:rPr lang="en-US" sz="43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4300" dirty="0">
                <a:solidFill>
                  <a:srgbClr val="C4C2B8"/>
                </a:solidFill>
                <a:latin typeface="League Gothic"/>
              </a:rPr>
              <a:t> TRAVERS SA VOIX DOUCE ET CALME</a:t>
            </a:r>
          </a:p>
          <a:p>
            <a:pPr marL="0" lvl="0" indent="0" algn="r">
              <a:lnSpc>
                <a:spcPts val="3827"/>
              </a:lnSpc>
              <a:spcBef>
                <a:spcPct val="0"/>
              </a:spcBef>
            </a:pPr>
            <a:r>
              <a:rPr lang="en-US" sz="4300" dirty="0">
                <a:solidFill>
                  <a:srgbClr val="C4C2B8"/>
                </a:solidFill>
                <a:latin typeface="League Gothic"/>
              </a:rPr>
              <a:t>• </a:t>
            </a:r>
            <a:r>
              <a:rPr lang="en-US" sz="43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4300" dirty="0">
                <a:solidFill>
                  <a:srgbClr val="C4C2B8"/>
                </a:solidFill>
                <a:latin typeface="League Gothic"/>
              </a:rPr>
              <a:t> TRAVERS DE NOS COMPAGNONS CROYANTS.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bla, agua, alfombra&#10;&#10;Descripción generada automáticamente">
            <a:extLst>
              <a:ext uri="{FF2B5EF4-FFF2-40B4-BE49-F238E27FC236}">
                <a16:creationId xmlns:a16="http://schemas.microsoft.com/office/drawing/2014/main" id="{C50A8A10-23BE-4948-B411-C21321A53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2610" r="15126" b="23535"/>
          <a:stretch/>
        </p:blipFill>
        <p:spPr>
          <a:xfrm>
            <a:off x="5867400" y="-1"/>
            <a:ext cx="6934200" cy="102870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43350" y="1771115"/>
            <a:ext cx="104013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97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5400" spc="197" dirty="0">
                <a:solidFill>
                  <a:srgbClr val="FAFF00"/>
                </a:solidFill>
                <a:latin typeface="League Gothic Italics"/>
              </a:rPr>
              <a:t> TRAVERS SA PAROLE</a:t>
            </a:r>
          </a:p>
          <a:p>
            <a:pPr algn="ctr"/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Hébreux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4:12  «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vérité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la parole de Dieu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est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vivante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et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puissante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et plus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tranchante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que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n'importe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quelle épée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double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tranchant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. Il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pénètre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dans les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profondeurs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l'âme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et de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l'esprit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jusqu'à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moelle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des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os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et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juge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les pensées et les intentions du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cœur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.</a:t>
            </a:r>
          </a:p>
          <a:p>
            <a:pPr marL="0" lvl="0" indent="0" algn="ctr"/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Esaïe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55:11  [Sa Parole]ne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reviendra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pas [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Dieu] vide 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mais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fera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ce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que [Dieu]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désire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19400" y="3112174"/>
            <a:ext cx="12573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6600" dirty="0">
                <a:solidFill>
                  <a:srgbClr val="FAFF00"/>
                </a:solidFill>
                <a:latin typeface="League Gothic Italics"/>
              </a:rPr>
              <a:t> TRAVERS SA VOIX DOUCE ET CALME </a:t>
            </a:r>
          </a:p>
          <a:p>
            <a:pPr algn="ctr"/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Psaume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37: 4 Dieu met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souvent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son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désir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ou</a:t>
            </a:r>
            <a:endParaRPr lang="en-US" sz="6600" dirty="0">
              <a:solidFill>
                <a:srgbClr val="C4C2B8"/>
              </a:solidFill>
              <a:latin typeface="League Gothic"/>
            </a:endParaRPr>
          </a:p>
          <a:p>
            <a:pPr algn="ctr"/>
            <a:r>
              <a:rPr lang="en-US" sz="6600" dirty="0">
                <a:solidFill>
                  <a:srgbClr val="C4C2B8"/>
                </a:solidFill>
                <a:latin typeface="League Gothic"/>
              </a:rPr>
              <a:t>son plan dans le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cœur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ceux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qui le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suivent</a:t>
            </a:r>
            <a:endParaRPr lang="en-US" sz="6600" dirty="0">
              <a:solidFill>
                <a:srgbClr val="C4C2B8"/>
              </a:solidFill>
              <a:latin typeface="League Gothic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6600" dirty="0">
                <a:solidFill>
                  <a:srgbClr val="C4C2B8"/>
                </a:solidFill>
                <a:latin typeface="League Gothic"/>
              </a:rPr>
              <a:t>Une nouvelle pensée...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92047" y="2171700"/>
            <a:ext cx="14749385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TRAVERS DE NOS COMPAGNONS CROYANTS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1 Jean 4: 1  "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Chers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frères et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sœurs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ne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croyez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pas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quiconque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prétend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être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inspiré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par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l'Esprit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mais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mettez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-le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l'épreuve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pour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voir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s'il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vient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 Dieu, car de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nombreux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faux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prophètes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sont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allés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dans le monde 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1 Pierre 4:11  Si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quelqu'un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parle, que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soit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comme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annonçant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les oracles de Dieu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252067" y="4379479"/>
            <a:ext cx="5981701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7005" y="8708630"/>
            <a:ext cx="4075481" cy="6707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SECTION DES 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71480" y="5772814"/>
            <a:ext cx="6152527" cy="17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04"/>
              </a:lnSpc>
            </a:pPr>
            <a:r>
              <a:rPr lang="en-US" sz="14274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6826" y="3742975"/>
            <a:ext cx="5731717" cy="220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80"/>
              </a:lnSpc>
            </a:pPr>
            <a:r>
              <a:rPr lang="en-US" sz="13470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71480" y="3090756"/>
            <a:ext cx="5850831" cy="1391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3"/>
              </a:lnSpc>
            </a:pPr>
            <a:r>
              <a:rPr lang="en-US" sz="11363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1696" y="7098592"/>
            <a:ext cx="5850831" cy="27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3"/>
              </a:lnSpc>
            </a:pPr>
            <a:r>
              <a:rPr lang="en-US" sz="1726" spc="792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5981" y="3169526"/>
            <a:ext cx="10241870" cy="84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1. Quelles sont les choses qui nous empêchent d’entendre la voix de Dieu dans notre vie quotidienne?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5650" y="4810834"/>
            <a:ext cx="10325585" cy="122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Pensez-vous qu’il est possible de vivre chaque instant dans une relation et une communication constantes avec Jésus?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05981" y="7365633"/>
            <a:ext cx="10090190" cy="84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Pourquoi est-il important d’examiner notre pensée de ce que Dieu dit aux autres croyants?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10103"/>
            <a:ext cx="11000491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>
                <a:solidFill>
                  <a:srgbClr val="FFFFFF"/>
                </a:solidFill>
                <a:latin typeface="League Gothic"/>
              </a:rPr>
              <a:t>SECTION 3: DES QUESTIONS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9033" y="7946220"/>
            <a:ext cx="2613389" cy="73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6"/>
              </a:lnSpc>
            </a:pPr>
            <a:r>
              <a:rPr lang="en-US" sz="6063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7079116"/>
            <a:ext cx="2434643" cy="93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2"/>
              </a:lnSpc>
            </a:pPr>
            <a:r>
              <a:rPr lang="en-US" sz="5721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9033" y="6801237"/>
            <a:ext cx="2485239" cy="58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6"/>
              </a:lnSpc>
            </a:pPr>
            <a:r>
              <a:rPr lang="en-US" sz="4826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0363" y="8500932"/>
            <a:ext cx="2485239" cy="11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3"/>
              </a:lnSpc>
            </a:pPr>
            <a:r>
              <a:rPr lang="en-US" sz="733" spc="336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808" y="8685451"/>
            <a:ext cx="2434643" cy="4007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1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552700"/>
            <a:ext cx="16230600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C4C2B8"/>
                </a:solidFill>
                <a:latin typeface="League Gothic"/>
              </a:rPr>
              <a:t>APPRENDRE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3800" dirty="0" err="1">
                <a:solidFill>
                  <a:srgbClr val="FAFF00"/>
                </a:solidFill>
                <a:latin typeface="League Gothic"/>
              </a:rPr>
              <a:t>À</a:t>
            </a:r>
            <a:r>
              <a:rPr lang="en-US" sz="13800" dirty="0">
                <a:solidFill>
                  <a:srgbClr val="FAFF00"/>
                </a:solidFill>
                <a:latin typeface="League Gothic"/>
              </a:rPr>
              <a:t> OBÉIR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3817" y="2738914"/>
            <a:ext cx="9380366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spc="181" dirty="0">
                <a:solidFill>
                  <a:srgbClr val="FAFF00"/>
                </a:solidFill>
                <a:latin typeface="League Gothic Italics"/>
              </a:rPr>
              <a:t>APPRENDRE </a:t>
            </a:r>
            <a:r>
              <a:rPr lang="en-US" sz="4400" spc="181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4400" spc="181" dirty="0">
                <a:solidFill>
                  <a:srgbClr val="FAFF00"/>
                </a:solidFill>
                <a:latin typeface="League Gothic Italics"/>
              </a:rPr>
              <a:t> OBÉIR </a:t>
            </a:r>
            <a:r>
              <a:rPr lang="en-US" sz="4400" spc="181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4400" spc="181" dirty="0">
                <a:solidFill>
                  <a:srgbClr val="FAFF00"/>
                </a:solidFill>
                <a:latin typeface="League Gothic Italics"/>
              </a:rPr>
              <a:t> LA PAROLE DE DIEU ET </a:t>
            </a:r>
            <a:r>
              <a:rPr lang="en-US" sz="4400" spc="181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4400" spc="181" dirty="0">
                <a:solidFill>
                  <a:srgbClr val="FAFF00"/>
                </a:solidFill>
                <a:latin typeface="League Gothic Italics"/>
              </a:rPr>
              <a:t> LA VOIX DE DIEU EST LE POINT CULMINANT DE L'ÉCOUTE. </a:t>
            </a:r>
          </a:p>
          <a:p>
            <a:pPr algn="ctr"/>
            <a:endParaRPr lang="en-US" sz="4400" spc="181" dirty="0">
              <a:solidFill>
                <a:srgbClr val="FAFF00"/>
              </a:solidFill>
              <a:latin typeface="League Gothic Italics"/>
            </a:endParaRPr>
          </a:p>
          <a:p>
            <a:pPr marL="0" lvl="0" indent="0" algn="ctr"/>
            <a:r>
              <a:rPr lang="en-US" sz="4400" dirty="0">
                <a:solidFill>
                  <a:srgbClr val="C4C2B8"/>
                </a:solidFill>
                <a:latin typeface="League Gothic"/>
              </a:rPr>
              <a:t>Jacques 22-25: "22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Mettez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pratique la parole, et ne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vous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bornez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pas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l'écouter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vous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trompant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vous-mêmes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par de faux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raisonnements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. 23 Car,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si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quelqu'un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écoute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la parole et ne la met pas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pratique, il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est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semblable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un homme qui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regarde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dans un </a:t>
            </a:r>
            <a:r>
              <a:rPr lang="en-US" sz="4400" dirty="0" err="1">
                <a:solidFill>
                  <a:srgbClr val="C4C2B8"/>
                </a:solidFill>
                <a:latin typeface="League Gothic"/>
              </a:rPr>
              <a:t>miroir</a:t>
            </a:r>
            <a:r>
              <a:rPr lang="en-US" sz="4400" dirty="0">
                <a:solidFill>
                  <a:srgbClr val="C4C2B8"/>
                </a:solidFill>
                <a:latin typeface="League Gothic"/>
              </a:rPr>
              <a:t> son visage naturel,"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66810" y="1450181"/>
            <a:ext cx="895438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181" dirty="0">
                <a:solidFill>
                  <a:srgbClr val="FAFF00"/>
                </a:solidFill>
                <a:latin typeface="League Gothic Italics"/>
              </a:rPr>
              <a:t>APPRENDRE </a:t>
            </a:r>
            <a:r>
              <a:rPr lang="en-US" sz="4800" spc="181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4800" spc="181" dirty="0">
                <a:solidFill>
                  <a:srgbClr val="FAFF00"/>
                </a:solidFill>
                <a:latin typeface="League Gothic Italics"/>
              </a:rPr>
              <a:t> OBÉIR </a:t>
            </a:r>
            <a:r>
              <a:rPr lang="en-US" sz="4800" spc="181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4800" spc="181" dirty="0">
                <a:solidFill>
                  <a:srgbClr val="FAFF00"/>
                </a:solidFill>
                <a:latin typeface="League Gothic Italics"/>
              </a:rPr>
              <a:t> LA PAROLE DE DIEU ET </a:t>
            </a:r>
            <a:r>
              <a:rPr lang="en-US" sz="4800" spc="181" dirty="0" err="1">
                <a:solidFill>
                  <a:srgbClr val="FAFF00"/>
                </a:solidFill>
                <a:latin typeface="League Gothic Italics"/>
              </a:rPr>
              <a:t>À</a:t>
            </a:r>
            <a:r>
              <a:rPr lang="en-US" sz="4800" spc="181" dirty="0">
                <a:solidFill>
                  <a:srgbClr val="FAFF00"/>
                </a:solidFill>
                <a:latin typeface="League Gothic Italics"/>
              </a:rPr>
              <a:t> LA VOIX DE DIEU EST LE POINT CULMINANT DE L'ÉCOUTE</a:t>
            </a:r>
          </a:p>
          <a:p>
            <a:pPr algn="ctr"/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</a:p>
          <a:p>
            <a:pPr algn="ctr"/>
            <a:r>
              <a:rPr lang="en-US" sz="4800" dirty="0">
                <a:solidFill>
                  <a:srgbClr val="C4C2B8"/>
                </a:solidFill>
                <a:latin typeface="League Gothic"/>
              </a:rPr>
              <a:t>Jacques 22-25: «24 et qui, après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s'être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regardé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s'en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va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et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oublie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aussitôt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quel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il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était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. 25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Mais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celui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qui aura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plongé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les regards dans la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loi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parfaite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la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loi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de la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liberté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et qui aura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persévéré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n'étant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pas un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auditeur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oublieux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mais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se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mettant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l'oeuvre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celui-là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sera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heureux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 dans son </a:t>
            </a:r>
            <a:r>
              <a:rPr lang="en-US" sz="4800" dirty="0" err="1">
                <a:solidFill>
                  <a:srgbClr val="C4C2B8"/>
                </a:solidFill>
                <a:latin typeface="League Gothic"/>
              </a:rPr>
              <a:t>activité</a:t>
            </a:r>
            <a:r>
              <a:rPr lang="en-US" sz="4800" dirty="0">
                <a:solidFill>
                  <a:srgbClr val="C4C2B8"/>
                </a:solidFill>
                <a:latin typeface="League Gothic"/>
              </a:rPr>
              <a:t>."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78181" y="810723"/>
            <a:ext cx="6131637" cy="613163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76420" y="7505700"/>
            <a:ext cx="10382880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3200" dirty="0">
                <a:solidFill>
                  <a:srgbClr val="F3161E"/>
                </a:solidFill>
                <a:latin typeface="League Gothic"/>
              </a:rPr>
              <a:t>LA GRANDE COMMISSION</a:t>
            </a:r>
          </a:p>
          <a:p>
            <a:pPr marL="0" lvl="0" indent="0" algn="r">
              <a:spcBef>
                <a:spcPct val="0"/>
              </a:spcBef>
            </a:pPr>
            <a:r>
              <a:rPr lang="en-US" sz="3200" dirty="0">
                <a:solidFill>
                  <a:srgbClr val="C4C2B8"/>
                </a:solidFill>
                <a:latin typeface="League Gothic"/>
              </a:rPr>
              <a:t>MATTHIEU 28: 19-20 ALLEZ, FAITES DE TOUTES LES NATIONS DES DISCIPLES, LES BAPTISANT AU NOM DU PÈRE, DU FILS ET DU SAINT ESPRIT, ET ENSEIGNEZ-LEUR </a:t>
            </a:r>
            <a:r>
              <a:rPr lang="en-US" sz="32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3200" dirty="0">
                <a:solidFill>
                  <a:srgbClr val="C4C2B8"/>
                </a:solidFill>
                <a:latin typeface="League Gothic"/>
              </a:rPr>
              <a:t> OBSERVER TOUT CE QUE JE VOUS AI PRESCRIT. ET VOICI, JE SUIS AVEC VOUS TOUS LES JOURS, JUSQU'À LA FIN DU MONDE.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4775" y="505640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16764" y="3390900"/>
            <a:ext cx="15642536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СЛУШАТЬ –  ÉCOUTER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ПОСЛУШАТЬ – OBÉIR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                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ПО – COMME PRÉFIXE SIGNIFIE «COMMENCER ET CONTINUER» UNE ACTION.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DONC,  «OBÉIR» SIGNIFIE «COMMENCER </a:t>
            </a:r>
            <a:r>
              <a:rPr lang="en-US" sz="5400" u="none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 ÉCOUTER ET CONTINUER </a:t>
            </a:r>
            <a:r>
              <a:rPr lang="en-US" sz="5400" u="none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5400" u="none" dirty="0">
                <a:solidFill>
                  <a:srgbClr val="C4C2B8"/>
                </a:solidFill>
                <a:latin typeface="League Gothic"/>
              </a:rPr>
              <a:t> ÉCOUTER».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314700"/>
            <a:ext cx="1623060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0000" dirty="0">
                <a:solidFill>
                  <a:srgbClr val="C4C2B8"/>
                </a:solidFill>
                <a:latin typeface="League Gothic"/>
              </a:rPr>
              <a:t> DÉVELOPPEMENT DU LEADERSHIP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0000" dirty="0">
                <a:solidFill>
                  <a:srgbClr val="FAFF00"/>
                </a:solidFill>
                <a:latin typeface="League Gothic"/>
              </a:rPr>
              <a:t>OU DISCIPULAT DES LEADERS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9721" y="1945124"/>
            <a:ext cx="13144079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6600" dirty="0">
                <a:solidFill>
                  <a:srgbClr val="C4C2B8"/>
                </a:solidFill>
                <a:latin typeface="League Gothic"/>
              </a:rPr>
              <a:t>Matthieu 21: 28-30 «Il y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avait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un homme qui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avait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deux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fils.Il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s'approcha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du premier et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lui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dit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: "Mon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fils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va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travailler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dans la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vigne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aujourd'hui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." «Je ne le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ferai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pas»,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répondit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-il,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mais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il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changea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d'avis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et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partit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.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Puis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le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père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s'est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approché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l'autre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fils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et a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dit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même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chose. Il a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répondu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: "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Oui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, monsieur,"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mais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ce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600" dirty="0" err="1">
                <a:solidFill>
                  <a:srgbClr val="C4C2B8"/>
                </a:solidFill>
                <a:latin typeface="League Gothic"/>
              </a:rPr>
              <a:t>n'était</a:t>
            </a:r>
            <a:r>
              <a:rPr lang="en-US" sz="6600" dirty="0">
                <a:solidFill>
                  <a:srgbClr val="C4C2B8"/>
                </a:solidFill>
                <a:latin typeface="League Gothic"/>
              </a:rPr>
              <a:t> pas "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029228" y="3923493"/>
            <a:ext cx="5526121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725150" y="7508428"/>
            <a:ext cx="7534150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04"/>
              </a:lnSpc>
            </a:pPr>
            <a:r>
              <a:rPr lang="en-US" sz="4500">
                <a:solidFill>
                  <a:srgbClr val="C4C2B8"/>
                </a:solidFill>
                <a:latin typeface="League Gothic"/>
              </a:rPr>
              <a:t>LE MENTORAT DES LEADERS DOIT AVOIR POUR RÉSULTAT D’ENSEIGNER AUX AUTRES À OBÉIR</a:t>
            </a:r>
          </a:p>
          <a:p>
            <a:pPr algn="r">
              <a:lnSpc>
                <a:spcPts val="4004"/>
              </a:lnSpc>
            </a:pPr>
            <a:endParaRPr lang="en-US" sz="4500">
              <a:solidFill>
                <a:srgbClr val="C4C2B8"/>
              </a:solidFill>
              <a:latin typeface="League Gothic"/>
            </a:endParaRPr>
          </a:p>
          <a:p>
            <a:pPr marL="0" lvl="0" indent="0" algn="ctr">
              <a:lnSpc>
                <a:spcPts val="4004"/>
              </a:lnSpc>
              <a:spcBef>
                <a:spcPct val="0"/>
              </a:spcBef>
            </a:pPr>
            <a:r>
              <a:rPr lang="en-US" sz="4500">
                <a:solidFill>
                  <a:srgbClr val="C4C2B8"/>
                </a:solidFill>
                <a:latin typeface="League Gothic"/>
              </a:rPr>
              <a:t>MODÉLISER L'OBÉISSANCE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11940" y="615732"/>
            <a:ext cx="6064119" cy="606411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7005" y="8708630"/>
            <a:ext cx="4075481" cy="6707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SECTION DES 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71480" y="5772814"/>
            <a:ext cx="6152527" cy="17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04"/>
              </a:lnSpc>
            </a:pPr>
            <a:r>
              <a:rPr lang="en-US" sz="14274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6826" y="3742975"/>
            <a:ext cx="5731717" cy="220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80"/>
              </a:lnSpc>
            </a:pPr>
            <a:r>
              <a:rPr lang="en-US" sz="13470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71480" y="3090756"/>
            <a:ext cx="5850831" cy="1391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3"/>
              </a:lnSpc>
            </a:pPr>
            <a:r>
              <a:rPr lang="en-US" sz="11363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1696" y="7098592"/>
            <a:ext cx="5850831" cy="27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3"/>
              </a:lnSpc>
            </a:pPr>
            <a:r>
              <a:rPr lang="en-US" sz="1726" spc="792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54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5981" y="3169526"/>
            <a:ext cx="10241870" cy="84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1. Quels sont les facteurs de notre vie spirituelle qui rendent l’obéissance difficile 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933715" y="5041009"/>
            <a:ext cx="10325585" cy="122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Des quatre brebis différentes dont nous avons parlé (vous, votre famille, les perdus et l’église), qui pensez-vous que Dieu vous guide à nourrir cette semaine 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05981" y="7524686"/>
            <a:ext cx="10090190" cy="84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Comment pouvons-nous modeler l’obéissance au Père dans notre relation avec les autres?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10103"/>
            <a:ext cx="11000491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>
                <a:solidFill>
                  <a:srgbClr val="FFFFFF"/>
                </a:solidFill>
                <a:latin typeface="League Gothic"/>
              </a:rPr>
              <a:t>SECTION 4: DES QUESTIONS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9033" y="7946220"/>
            <a:ext cx="2613389" cy="73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6"/>
              </a:lnSpc>
            </a:pPr>
            <a:r>
              <a:rPr lang="en-US" sz="6063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7079116"/>
            <a:ext cx="2434643" cy="93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2"/>
              </a:lnSpc>
            </a:pPr>
            <a:r>
              <a:rPr lang="en-US" sz="5721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9033" y="6801237"/>
            <a:ext cx="2485239" cy="58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6"/>
              </a:lnSpc>
            </a:pPr>
            <a:r>
              <a:rPr lang="en-US" sz="4826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0363" y="8500932"/>
            <a:ext cx="2485239" cy="11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3"/>
              </a:lnSpc>
            </a:pPr>
            <a:r>
              <a:rPr lang="en-US" sz="733" spc="336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808" y="8685451"/>
            <a:ext cx="2434643" cy="4007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4775" y="505640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933700"/>
            <a:ext cx="16230600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C4C2B8"/>
                </a:solidFill>
                <a:latin typeface="League Gothic"/>
              </a:rPr>
              <a:t>ENTENDRE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FAFF00"/>
                </a:solidFill>
                <a:latin typeface="League Gothic"/>
              </a:rPr>
              <a:t>LA VOIX DE L'ÉGLISE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51706" y="814206"/>
            <a:ext cx="5610588" cy="56105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56570" y="7376983"/>
            <a:ext cx="10382880" cy="230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60"/>
              </a:lnSpc>
            </a:pPr>
            <a:r>
              <a:rPr lang="en-US" sz="4000">
                <a:solidFill>
                  <a:srgbClr val="C4C2B8"/>
                </a:solidFill>
                <a:latin typeface="League Gothic"/>
              </a:rPr>
              <a:t>ENTENDRE LA VOIX DE L'ÉGLISE IMPLIQUE UNE RESPONSABILITÉ AIMANTE.</a:t>
            </a:r>
          </a:p>
          <a:p>
            <a:pPr algn="r">
              <a:lnSpc>
                <a:spcPts val="6160"/>
              </a:lnSpc>
            </a:pPr>
            <a:r>
              <a:rPr lang="en-US" sz="4000">
                <a:solidFill>
                  <a:srgbClr val="C4C2B8"/>
                </a:solidFill>
                <a:latin typeface="League Gothic"/>
              </a:rPr>
              <a:t>MODÈLE DE RESPONSABILITÉ ENVERS LE MENTORÉ</a:t>
            </a:r>
          </a:p>
          <a:p>
            <a:pPr marL="0" lvl="0" indent="0" algn="r">
              <a:lnSpc>
                <a:spcPts val="6160"/>
              </a:lnSpc>
            </a:pPr>
            <a:r>
              <a:rPr lang="en-US" sz="4000">
                <a:solidFill>
                  <a:srgbClr val="C4C2B8"/>
                </a:solidFill>
                <a:latin typeface="League Gothic"/>
              </a:rPr>
              <a:t>"QUI VOUS DISCIPLINEZ ET QUI VOUS DISCIPLINEZ?" DR. JERRY PORTER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658010" y="1333500"/>
            <a:ext cx="6971980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220" dirty="0">
                <a:solidFill>
                  <a:srgbClr val="FAFF00"/>
                </a:solidFill>
                <a:latin typeface="League Gothic"/>
              </a:rPr>
              <a:t>LA RESPONSABILITÉ INCLUT :</a:t>
            </a:r>
          </a:p>
          <a:p>
            <a:endParaRPr lang="en-US" sz="6000" dirty="0">
              <a:solidFill>
                <a:srgbClr val="C4C2B8"/>
              </a:solidFill>
              <a:latin typeface="League Gothic"/>
            </a:endParaRP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DISCIPLINES SPIRITUELLES</a:t>
            </a: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FINANCES</a:t>
            </a: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LEADERSHIP SPIRITUEL </a:t>
            </a: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SOUMISSION AUX AUTRES</a:t>
            </a: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TENTATIONS SEXUELLES</a:t>
            </a: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EXERCICE PHYSIQUE </a:t>
            </a:r>
          </a:p>
          <a:p>
            <a:pPr marL="863600" lvl="1" indent="-431800">
              <a:buFont typeface="Arial"/>
              <a:buChar char="•"/>
            </a:pPr>
            <a:r>
              <a:rPr lang="en-US" sz="6000" dirty="0">
                <a:solidFill>
                  <a:srgbClr val="C4C2B8"/>
                </a:solidFill>
                <a:latin typeface="League Gothic"/>
              </a:rPr>
              <a:t>CONTRÔLE DE LA LANGUE.</a:t>
            </a:r>
          </a:p>
          <a:p>
            <a:pPr marL="0" lvl="0" indent="0"/>
            <a:endParaRPr lang="en-US" sz="6000" dirty="0">
              <a:solidFill>
                <a:srgbClr val="C4C2B8"/>
              </a:solidFill>
              <a:latin typeface="League Gothic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68600" y="7774790"/>
            <a:ext cx="2056758" cy="20567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1911846"/>
            <a:ext cx="152400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dirty="0">
                <a:solidFill>
                  <a:srgbClr val="C4C2B8"/>
                </a:solidFill>
                <a:latin typeface="League Gothic"/>
              </a:rPr>
              <a:t>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mentorat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responsable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améliore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 milieu de travail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«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rétention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 moral,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l'engagement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original,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satisfaction au travail,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développement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du leadership,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ayant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un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meilleur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plan de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relève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réduisant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 stress,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ayant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équipes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plus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solides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et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d’avoir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une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plus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grande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conscience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individuelle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organisationnelle</a:t>
            </a:r>
            <a:endParaRPr lang="en-US" sz="6000" dirty="0">
              <a:solidFill>
                <a:srgbClr val="C4C2B8"/>
              </a:solidFill>
              <a:latin typeface="League Gothic"/>
            </a:endParaRPr>
          </a:p>
          <a:p>
            <a:pPr algn="r"/>
            <a:r>
              <a:rPr lang="en-US" sz="6000" spc="203" dirty="0">
                <a:solidFill>
                  <a:srgbClr val="FAFF00"/>
                </a:solidFill>
                <a:latin typeface="League Gothic"/>
              </a:rPr>
              <a:t>DR EDDIE ESTEP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00200" y="1714500"/>
            <a:ext cx="150876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dirty="0">
                <a:solidFill>
                  <a:srgbClr val="C4C2B8"/>
                </a:solidFill>
                <a:latin typeface="League Gothic"/>
              </a:rPr>
              <a:t>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mentorat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responsable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dans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l’eglise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«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les liens,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diminue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solitude,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conscience de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soi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favorise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concentration et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productivité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maintient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ministre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dans 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ministère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l'efficacité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l'accomplissement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augmente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développement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du leadership, aide le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mentoré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commettre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moins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d'erreurs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et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offre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opportunités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aux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ministres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potentiels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.</a:t>
            </a:r>
          </a:p>
          <a:p>
            <a:pPr algn="r"/>
            <a:r>
              <a:rPr lang="en-US" sz="6000" spc="214" dirty="0">
                <a:solidFill>
                  <a:srgbClr val="FAFF00"/>
                </a:solidFill>
                <a:latin typeface="League Gothic"/>
              </a:rPr>
              <a:t>DR EDDIE ESTEP</a:t>
            </a:r>
          </a:p>
          <a:p>
            <a:pPr marL="0" lvl="0" indent="0" algn="r">
              <a:spcBef>
                <a:spcPct val="0"/>
              </a:spcBef>
            </a:pPr>
            <a:endParaRPr lang="en-US" sz="6000" dirty="0">
              <a:solidFill>
                <a:srgbClr val="C4C2B8"/>
              </a:solidFill>
              <a:latin typeface="League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7005" y="8708630"/>
            <a:ext cx="4075481" cy="6707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SECTION DES 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71480" y="5772814"/>
            <a:ext cx="6152527" cy="17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04"/>
              </a:lnSpc>
            </a:pPr>
            <a:r>
              <a:rPr lang="en-US" sz="14274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6826" y="3742975"/>
            <a:ext cx="5731717" cy="220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80"/>
              </a:lnSpc>
            </a:pPr>
            <a:r>
              <a:rPr lang="en-US" sz="13470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71480" y="3090756"/>
            <a:ext cx="5850831" cy="1391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3"/>
              </a:lnSpc>
            </a:pPr>
            <a:r>
              <a:rPr lang="en-US" sz="11363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1696" y="7098592"/>
            <a:ext cx="5850831" cy="27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3"/>
              </a:lnSpc>
            </a:pPr>
            <a:r>
              <a:rPr lang="en-US" sz="1726" spc="792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76587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1211875" y="2336459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015104" y="7314921"/>
            <a:ext cx="10382880" cy="219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6"/>
              </a:lnSpc>
            </a:pPr>
            <a:r>
              <a:rPr lang="en-US" sz="4200" dirty="0">
                <a:solidFill>
                  <a:srgbClr val="C4C2B8"/>
                </a:solidFill>
                <a:latin typeface="League Gothic"/>
              </a:rPr>
              <a:t>BUTS DU DISCIPULAT DES LEADERS</a:t>
            </a:r>
          </a:p>
          <a:p>
            <a:pPr algn="r">
              <a:lnSpc>
                <a:spcPts val="4326"/>
              </a:lnSpc>
            </a:pPr>
            <a:r>
              <a:rPr lang="en-US" sz="4200" dirty="0">
                <a:solidFill>
                  <a:srgbClr val="C4C2B8"/>
                </a:solidFill>
                <a:latin typeface="League Gothic"/>
              </a:rPr>
              <a:t>• Formation aux </a:t>
            </a:r>
            <a:r>
              <a:rPr lang="en-US" sz="4200" dirty="0" err="1">
                <a:solidFill>
                  <a:srgbClr val="C4C2B8"/>
                </a:solidFill>
                <a:latin typeface="League Gothic"/>
              </a:rPr>
              <a:t>tâches</a:t>
            </a:r>
            <a:r>
              <a:rPr lang="en-US" sz="4200" dirty="0">
                <a:solidFill>
                  <a:srgbClr val="C4C2B8"/>
                </a:solidFill>
                <a:latin typeface="League Gothic"/>
              </a:rPr>
              <a:t> de leadership au sein de </a:t>
            </a:r>
            <a:r>
              <a:rPr lang="en-US" sz="4200" dirty="0" err="1">
                <a:solidFill>
                  <a:srgbClr val="C4C2B8"/>
                </a:solidFill>
                <a:latin typeface="League Gothic"/>
              </a:rPr>
              <a:t>l'église</a:t>
            </a:r>
            <a:endParaRPr lang="en-US" sz="4200" dirty="0">
              <a:solidFill>
                <a:srgbClr val="C4C2B8"/>
              </a:solidFill>
              <a:latin typeface="League Gothic"/>
            </a:endParaRPr>
          </a:p>
          <a:p>
            <a:pPr algn="r">
              <a:lnSpc>
                <a:spcPts val="4326"/>
              </a:lnSpc>
            </a:pPr>
            <a:r>
              <a:rPr lang="en-US" sz="4200" dirty="0">
                <a:solidFill>
                  <a:srgbClr val="C4C2B8"/>
                </a:solidFill>
                <a:latin typeface="League Gothic"/>
              </a:rPr>
              <a:t>• </a:t>
            </a:r>
            <a:r>
              <a:rPr lang="en-US" sz="4200" dirty="0" err="1">
                <a:solidFill>
                  <a:srgbClr val="C4C2B8"/>
                </a:solidFill>
                <a:latin typeface="League Gothic"/>
              </a:rPr>
              <a:t>Développement</a:t>
            </a:r>
            <a:r>
              <a:rPr lang="en-US" sz="4200" dirty="0">
                <a:solidFill>
                  <a:srgbClr val="C4C2B8"/>
                </a:solidFill>
                <a:latin typeface="League Gothic"/>
              </a:rPr>
              <a:t> spirituel du disciple</a:t>
            </a:r>
          </a:p>
          <a:p>
            <a:pPr marL="0" lvl="0" indent="0" algn="r">
              <a:lnSpc>
                <a:spcPts val="4326"/>
              </a:lnSpc>
            </a:pPr>
            <a:r>
              <a:rPr lang="en-US" sz="4200" dirty="0">
                <a:solidFill>
                  <a:srgbClr val="C4C2B8"/>
                </a:solidFill>
                <a:latin typeface="League Gothic"/>
              </a:rPr>
              <a:t>ENSEMBLE, ILS FORMENT LA DESCRIPTION DU MENTORAT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05255" y="266700"/>
            <a:ext cx="6705600" cy="647928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808" y="8685451"/>
            <a:ext cx="2434643" cy="4007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905981" y="2409411"/>
            <a:ext cx="10459588" cy="160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1. Les gens se plaignent souvent que le "urgent" déplace/opaque vers le "important". Pensez-vous à quelque chose d’important que vous avez voulu faire, mais vous ne le faites pas? L’obligation de rendre des comptes aiderait-elle?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33715" y="4746046"/>
            <a:ext cx="10325585" cy="160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Beaucoup de gens expriment le désir d’avoir une croissance personnelle. Comment décririez-vous quelqu’un qui considère une personne en croissance? Pourquoi tout le monde ne grandit pas personnellement?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5981" y="7018491"/>
            <a:ext cx="10721754" cy="198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Les relations de responsabilité peuvent aider à prévenir la solitude : le sentiment qu’il est confronté aux défis de la vie isolée des autres. Comment se sentir seul peut-il affecter une personne dans les moments de tentation? En temps de découragement? En temps de célébration?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10103"/>
            <a:ext cx="11000491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>
                <a:solidFill>
                  <a:srgbClr val="FFFFFF"/>
                </a:solidFill>
                <a:latin typeface="League Gothic"/>
              </a:rPr>
              <a:t>SECTION 5: DES QUESTIONS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033" y="7946220"/>
            <a:ext cx="2613389" cy="73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6"/>
              </a:lnSpc>
            </a:pPr>
            <a:r>
              <a:rPr lang="en-US" sz="6063">
                <a:solidFill>
                  <a:srgbClr val="FFFFFF"/>
                </a:solidFill>
                <a:latin typeface="League Gothic"/>
              </a:rPr>
              <a:t>DU MENTOR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808" y="7079116"/>
            <a:ext cx="2434643" cy="93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2"/>
              </a:lnSpc>
            </a:pPr>
            <a:r>
              <a:rPr lang="en-US" sz="5721">
                <a:solidFill>
                  <a:srgbClr val="FAFF00"/>
                </a:solidFill>
                <a:latin typeface="League Gothic"/>
              </a:rPr>
              <a:t>SPIRITUELLE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033" y="6801237"/>
            <a:ext cx="2485239" cy="58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6"/>
              </a:lnSpc>
            </a:pPr>
            <a:r>
              <a:rPr lang="en-US" sz="4826">
                <a:solidFill>
                  <a:srgbClr val="FFFFFF"/>
                </a:solidFill>
                <a:latin typeface="League Gothic"/>
              </a:rPr>
              <a:t>LA FORMATION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0363" y="8500932"/>
            <a:ext cx="2485239" cy="11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3"/>
              </a:lnSpc>
            </a:pPr>
            <a:r>
              <a:rPr lang="en-US" sz="733" spc="336">
                <a:solidFill>
                  <a:srgbClr val="FFFFFF"/>
                </a:solidFill>
                <a:latin typeface="Montserrat Classic"/>
              </a:rPr>
              <a:t>MISE À JOUR MINISTÉRIELLE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2314" y="812851"/>
            <a:ext cx="1436846" cy="1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3422" y="912689"/>
            <a:ext cx="2056758" cy="20567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76460" y="2969447"/>
            <a:ext cx="14749385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8000" dirty="0">
                <a:solidFill>
                  <a:srgbClr val="C4C2B8"/>
                </a:solidFill>
                <a:latin typeface="League Gothic"/>
              </a:rPr>
              <a:t>"AINSI, </a:t>
            </a:r>
            <a:r>
              <a:rPr lang="en-US" sz="8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8000" dirty="0">
                <a:solidFill>
                  <a:srgbClr val="C4C2B8"/>
                </a:solidFill>
                <a:latin typeface="League Gothic"/>
              </a:rPr>
              <a:t> CAUSE DE NOTRE AFFECTION POUR VOUS,</a:t>
            </a:r>
          </a:p>
          <a:p>
            <a:pPr algn="just"/>
            <a:r>
              <a:rPr lang="en-US" sz="8000" dirty="0">
                <a:solidFill>
                  <a:srgbClr val="C4C2B8"/>
                </a:solidFill>
                <a:latin typeface="League Gothic"/>
              </a:rPr>
              <a:t>NOUS PRENONS PLAISIR </a:t>
            </a:r>
            <a:r>
              <a:rPr lang="en-US" sz="8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8000" dirty="0">
                <a:solidFill>
                  <a:srgbClr val="C4C2B8"/>
                </a:solidFill>
                <a:latin typeface="League Gothic"/>
              </a:rPr>
              <a:t> PARTAGER AVEC VOUS NON SEULEMENT L'ÉVANGILE DE DIEU,</a:t>
            </a:r>
          </a:p>
          <a:p>
            <a:pPr marL="0" lvl="0" indent="0" algn="just">
              <a:spcBef>
                <a:spcPct val="0"/>
              </a:spcBef>
            </a:pPr>
            <a:r>
              <a:rPr lang="en-US" sz="8000" dirty="0">
                <a:solidFill>
                  <a:srgbClr val="C4C2B8"/>
                </a:solidFill>
                <a:latin typeface="League Gothic"/>
              </a:rPr>
              <a:t>MAIS AUSSI NOS VIES."  (1 THESSALONICIENS 2: 8)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491222" y="4436630"/>
            <a:ext cx="4343402" cy="1947140"/>
            <a:chOff x="0" y="0"/>
            <a:chExt cx="2771140" cy="12322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5450" y="1866900"/>
            <a:ext cx="148971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C4C2B8"/>
                </a:solidFill>
                <a:latin typeface="League Gothic"/>
              </a:rPr>
              <a:t>LA MISSION DU MIEDD EST "D'ACCOMPLIR LA GRANDE COMMISSION POUR LES ENFANTS, LES JEUNES ET LES ADULTES, EN PRÉPARATION POUR TOUTE UNE VIE D'ÊTRE ET DE FAIRE DES DISCIPLES </a:t>
            </a:r>
            <a:r>
              <a:rPr lang="en-US" sz="8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8000" dirty="0">
                <a:solidFill>
                  <a:srgbClr val="C4C2B8"/>
                </a:solidFill>
                <a:latin typeface="League Gothic"/>
              </a:rPr>
              <a:t> L'IMAGE DU CHRIST DANS LES NATIONS".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7781920" y="-1724019"/>
            <a:ext cx="7135230" cy="14469470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158094" y="3048502"/>
            <a:ext cx="10382880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8000" dirty="0">
                <a:solidFill>
                  <a:srgbClr val="C4C2B8"/>
                </a:solidFill>
                <a:latin typeface="League Gothic"/>
              </a:rPr>
              <a:t>LE DISCIPULAT ET LE MENTORAT </a:t>
            </a:r>
          </a:p>
          <a:p>
            <a:pPr algn="r"/>
            <a:r>
              <a:rPr lang="en-US" sz="8000" dirty="0">
                <a:solidFill>
                  <a:srgbClr val="C4C2B8"/>
                </a:solidFill>
                <a:latin typeface="League Gothic"/>
              </a:rPr>
              <a:t>IMPLIQUENT DONC </a:t>
            </a:r>
            <a:r>
              <a:rPr lang="en-US" sz="8000" dirty="0" err="1">
                <a:solidFill>
                  <a:srgbClr val="C4C2B8"/>
                </a:solidFill>
                <a:latin typeface="League Gothic"/>
              </a:rPr>
              <a:t>À</a:t>
            </a:r>
            <a:r>
              <a:rPr lang="en-US" sz="8000" dirty="0">
                <a:solidFill>
                  <a:srgbClr val="C4C2B8"/>
                </a:solidFill>
                <a:latin typeface="League Gothic"/>
              </a:rPr>
              <a:t> LA FOIS </a:t>
            </a:r>
          </a:p>
          <a:p>
            <a:pPr marL="0" lvl="0" indent="0" algn="r">
              <a:spcBef>
                <a:spcPct val="0"/>
              </a:spcBef>
            </a:pPr>
            <a:r>
              <a:rPr lang="en-US" sz="8000" dirty="0">
                <a:solidFill>
                  <a:srgbClr val="C4C2B8"/>
                </a:solidFill>
                <a:latin typeface="League Gothic"/>
              </a:rPr>
              <a:t>«D'ÊTRE» ET «FAIRE» DES DISCIPLES.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0943816" y="2419946"/>
            <a:ext cx="2533109" cy="12155259"/>
            <a:chOff x="0" y="0"/>
            <a:chExt cx="2771140" cy="132974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13297463"/>
            </a:xfrm>
            <a:custGeom>
              <a:avLst/>
              <a:gdLst/>
              <a:ahLst/>
              <a:cxnLst/>
              <a:rect l="l" t="t" r="r" b="b"/>
              <a:pathLst>
                <a:path w="2771140" h="13297463">
                  <a:moveTo>
                    <a:pt x="0" y="0"/>
                  </a:moveTo>
                  <a:lnTo>
                    <a:pt x="0" y="12394492"/>
                  </a:lnTo>
                  <a:lnTo>
                    <a:pt x="1384300" y="13297463"/>
                  </a:lnTo>
                  <a:lnTo>
                    <a:pt x="2771140" y="1239449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953138" y="8135874"/>
            <a:ext cx="10186311" cy="11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72"/>
              </a:lnSpc>
            </a:pPr>
            <a:r>
              <a:rPr lang="en-US" sz="4800">
                <a:solidFill>
                  <a:srgbClr val="C4C2B8"/>
                </a:solidFill>
                <a:latin typeface="League Gothic"/>
              </a:rPr>
              <a:t>"NOUS FAISONS TOUJOURS DE NOUS-MÊMES DES DISCIPLES. </a:t>
            </a:r>
          </a:p>
          <a:p>
            <a:pPr marL="0" lvl="0" indent="0" algn="r">
              <a:lnSpc>
                <a:spcPts val="4272"/>
              </a:lnSpc>
              <a:spcBef>
                <a:spcPct val="0"/>
              </a:spcBef>
            </a:pPr>
            <a:r>
              <a:rPr lang="en-US" sz="4800">
                <a:solidFill>
                  <a:srgbClr val="C4C2B8"/>
                </a:solidFill>
                <a:latin typeface="League Gothic"/>
              </a:rPr>
              <a:t>LA QUESTION EST: </a:t>
            </a:r>
            <a:r>
              <a:rPr lang="en-US" sz="4800" u="sng">
                <a:solidFill>
                  <a:srgbClr val="C4C2B8"/>
                </a:solidFill>
                <a:latin typeface="League Gothic"/>
              </a:rPr>
              <a:t>QUEL GENRE</a:t>
            </a:r>
            <a:r>
              <a:rPr lang="en-US" sz="4800">
                <a:solidFill>
                  <a:srgbClr val="C4C2B8"/>
                </a:solidFill>
                <a:latin typeface="League Gothic"/>
              </a:rPr>
              <a:t> DE DISCIPLES FAISONS-NOUS? "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53138" y="522869"/>
            <a:ext cx="4573491" cy="6479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2013</Words>
  <Application>Microsoft Macintosh PowerPoint</Application>
  <PresentationFormat>Personalizado</PresentationFormat>
  <Paragraphs>159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Arial</vt:lpstr>
      <vt:lpstr>League Gothic Italics</vt:lpstr>
      <vt:lpstr>Tabac Big Sans 1</vt:lpstr>
      <vt:lpstr>Tabac Big Sans 2</vt:lpstr>
      <vt:lpstr>League Gothic</vt:lpstr>
      <vt:lpstr>Calibri</vt:lpstr>
      <vt:lpstr>Montserrat Classic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Tercera Actualización MI</dc:title>
  <cp:lastModifiedBy>Jerson Chupina</cp:lastModifiedBy>
  <cp:revision>9</cp:revision>
  <dcterms:created xsi:type="dcterms:W3CDTF">2006-08-16T00:00:00Z</dcterms:created>
  <dcterms:modified xsi:type="dcterms:W3CDTF">2021-03-12T18:37:25Z</dcterms:modified>
  <dc:identifier>DAEWUXVMPw8</dc:identifier>
</cp:coreProperties>
</file>