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8288000" cy="10287000"/>
  <p:notesSz cx="6858000" cy="9144000"/>
  <p:embeddedFontLst>
    <p:embeddedFont>
      <p:font typeface="Arita Buri Bold" panose="02020603020101020101" pitchFamily="18" charset="-127"/>
      <p:regular r:id="rId31"/>
      <p:bold r:id="rId32"/>
    </p:embeddedFont>
    <p:embeddedFont>
      <p:font typeface="Arita Buri Bold Bold" panose="02000803000000000000" pitchFamily="2" charset="-128"/>
      <p:regular r:id="rId33"/>
      <p:bold r:id="rId34"/>
    </p:embeddedFont>
    <p:embeddedFont>
      <p:font typeface="Arita Buri Bold Bold Italics" panose="02000803000000000000" pitchFamily="2" charset="-128"/>
      <p:regular r:id="rId35"/>
      <p:bold r:id="rId36"/>
      <p:italic r:id="rId37"/>
      <p:boldItalic r:id="rId38"/>
    </p:embeddedFont>
    <p:embeddedFont>
      <p:font typeface="Archivo Black" panose="020F0502020204030204" pitchFamily="34" charset="0"/>
      <p:regular r:id="rId39"/>
      <p:bold r:id="rId40"/>
      <p:italic r:id="rId41"/>
      <p:boldItalic r:id="rId42"/>
    </p:embeddedFont>
    <p:embeddedFont>
      <p:font typeface="Arimo" panose="020B0604020202020204" pitchFamily="34" charset="0"/>
      <p:regular r:id="rId43"/>
    </p:embeddedFont>
    <p:embeddedFont>
      <p:font typeface="Calibri" panose="020F0502020204030204" pitchFamily="34"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94558" autoAdjust="0"/>
  </p:normalViewPr>
  <p:slideViewPr>
    <p:cSldViewPr>
      <p:cViewPr varScale="1">
        <p:scale>
          <a:sx n="80" d="100"/>
          <a:sy n="80" d="100"/>
        </p:scale>
        <p:origin x="824"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2/11/21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hKUc5HQ9oLQ" TargetMode="External"/><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2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2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
        <p:cNvGrpSpPr/>
        <p:nvPr/>
      </p:nvGrpSpPr>
      <p:grpSpPr>
        <a:xfrm>
          <a:off x="0" y="0"/>
          <a:ext cx="0" cy="0"/>
          <a:chOff x="0" y="0"/>
          <a:chExt cx="0" cy="0"/>
        </a:xfrm>
      </p:grpSpPr>
      <p:sp>
        <p:nvSpPr>
          <p:cNvPr id="2" name="TextBox 2"/>
          <p:cNvSpPr txBox="1"/>
          <p:nvPr/>
        </p:nvSpPr>
        <p:spPr>
          <a:xfrm>
            <a:off x="1028700" y="1190625"/>
            <a:ext cx="7761249" cy="2943854"/>
          </a:xfrm>
          <a:prstGeom prst="rect">
            <a:avLst/>
          </a:prstGeom>
        </p:spPr>
        <p:txBody>
          <a:bodyPr lIns="0" tIns="0" rIns="0" bIns="0" rtlCol="0" anchor="t">
            <a:spAutoFit/>
          </a:bodyPr>
          <a:lstStyle/>
          <a:p>
            <a:pPr>
              <a:lnSpc>
                <a:spcPts val="11330"/>
              </a:lnSpc>
            </a:pPr>
            <a:r>
              <a:rPr lang="en-US" sz="11000" spc="-110">
                <a:solidFill>
                  <a:srgbClr val="E2E6D9"/>
                </a:solidFill>
                <a:latin typeface="Arita Buri Bold"/>
              </a:rPr>
              <a:t>Biblical Mentorship</a:t>
            </a:r>
          </a:p>
        </p:txBody>
      </p:sp>
      <p:pic>
        <p:nvPicPr>
          <p:cNvPr id="3" name="Picture 3"/>
          <p:cNvPicPr>
            <a:picLocks noChangeAspect="1"/>
          </p:cNvPicPr>
          <p:nvPr/>
        </p:nvPicPr>
        <p:blipFill>
          <a:blip r:embed="rId2">
            <a:alphaModFix amt="12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524093">
            <a:off x="9088965" y="1346655"/>
            <a:ext cx="7501714" cy="885561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367053" y="2940308"/>
            <a:ext cx="6587031" cy="5269625"/>
          </a:xfrm>
          <a:prstGeom prst="rect">
            <a:avLst/>
          </a:prstGeom>
        </p:spPr>
      </p:pic>
      <p:pic>
        <p:nvPicPr>
          <p:cNvPr id="7" name="Imagen 6" descr="Imagen que contiene Logotipo&#10;&#10;Descripción generada automáticamente">
            <a:extLst>
              <a:ext uri="{FF2B5EF4-FFF2-40B4-BE49-F238E27FC236}">
                <a16:creationId xmlns:a16="http://schemas.microsoft.com/office/drawing/2014/main" id="{3C29E590-88CD-B84B-BCA0-2C72A5F361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400" y="5600700"/>
            <a:ext cx="3924300" cy="39243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4C2B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6687" b="6687"/>
          <a:stretch>
            <a:fillRect/>
          </a:stretch>
        </p:blipFill>
        <p:spPr>
          <a:xfrm>
            <a:off x="8541227" y="8736145"/>
            <a:ext cx="1205547" cy="1044310"/>
          </a:xfrm>
          <a:prstGeom prst="rect">
            <a:avLst/>
          </a:prstGeom>
        </p:spPr>
      </p:pic>
      <p:pic>
        <p:nvPicPr>
          <p:cNvPr id="8" name="Picture 2" descr="Image result for video png">
            <a:hlinkClick r:id="rId3"/>
            <a:extLst>
              <a:ext uri="{FF2B5EF4-FFF2-40B4-BE49-F238E27FC236}">
                <a16:creationId xmlns:a16="http://schemas.microsoft.com/office/drawing/2014/main" id="{D7F8651A-26A0-6244-82C0-6012946A88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7074" y="723900"/>
            <a:ext cx="7759700" cy="68326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3">
            <a:extLst>
              <a:ext uri="{FF2B5EF4-FFF2-40B4-BE49-F238E27FC236}">
                <a16:creationId xmlns:a16="http://schemas.microsoft.com/office/drawing/2014/main" id="{56FC9C74-9EB1-AD4C-B161-7A729B04FC15}"/>
              </a:ext>
            </a:extLst>
          </p:cNvPr>
          <p:cNvSpPr txBox="1"/>
          <p:nvPr/>
        </p:nvSpPr>
        <p:spPr>
          <a:xfrm>
            <a:off x="10896600" y="4127837"/>
            <a:ext cx="5546454" cy="2031325"/>
          </a:xfrm>
          <a:prstGeom prst="rect">
            <a:avLst/>
          </a:prstGeom>
        </p:spPr>
        <p:txBody>
          <a:bodyPr wrap="square" lIns="0" tIns="0" rIns="0" bIns="0" rtlCol="0" anchor="t">
            <a:spAutoFit/>
          </a:bodyPr>
          <a:lstStyle/>
          <a:p>
            <a:pPr lvl="0"/>
            <a:r>
              <a:rPr lang="en-US" sz="6600" b="1" spc="172" dirty="0">
                <a:solidFill>
                  <a:srgbClr val="737373"/>
                </a:solidFill>
                <a:latin typeface="Archivo Black"/>
              </a:rPr>
              <a:t>Click the icon to watch video</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540974" y="-4359280"/>
            <a:ext cx="19828974" cy="19828974"/>
          </a:xfrm>
          <a:prstGeom prst="rect">
            <a:avLst/>
          </a:prstGeom>
        </p:spPr>
      </p:pic>
      <p:sp>
        <p:nvSpPr>
          <p:cNvPr id="3" name="TextBox 3"/>
          <p:cNvSpPr txBox="1"/>
          <p:nvPr/>
        </p:nvSpPr>
        <p:spPr>
          <a:xfrm>
            <a:off x="1028700" y="2852980"/>
            <a:ext cx="16321954" cy="6115392"/>
          </a:xfrm>
          <a:prstGeom prst="rect">
            <a:avLst/>
          </a:prstGeom>
        </p:spPr>
        <p:txBody>
          <a:bodyPr lIns="0" tIns="0" rIns="0" bIns="0" rtlCol="0" anchor="t">
            <a:spAutoFit/>
          </a:bodyPr>
          <a:lstStyle/>
          <a:p>
            <a:pPr>
              <a:lnSpc>
                <a:spcPts val="4307"/>
              </a:lnSpc>
            </a:pPr>
            <a:r>
              <a:rPr lang="en-US" sz="4440" spc="-44" dirty="0">
                <a:solidFill>
                  <a:srgbClr val="E2E6D9"/>
                </a:solidFill>
                <a:latin typeface="Arita Buri Bold"/>
              </a:rPr>
              <a:t>The journey to a spiritually vital church must begin within your own heart. After that, you can explore and implement …best-practice strategies you’ve read about and pursue insights inspired by the other research findings. But if you get that order reversed— relying on strategies before working on your heart— beware. You cannot reproduce in others what you are not producing in yourself. The main thing you need to do— the one thing you must do— is fully within your reach. You must surrender all. Everything.</a:t>
            </a:r>
          </a:p>
          <a:p>
            <a:pPr>
              <a:lnSpc>
                <a:spcPts val="4307"/>
              </a:lnSpc>
            </a:pPr>
            <a:endParaRPr lang="en-US" sz="4440" spc="-44" dirty="0">
              <a:solidFill>
                <a:srgbClr val="E2E6D9"/>
              </a:solidFill>
              <a:latin typeface="Arita Buri Bold"/>
            </a:endParaRPr>
          </a:p>
          <a:p>
            <a:pPr>
              <a:lnSpc>
                <a:spcPts val="2270"/>
              </a:lnSpc>
            </a:pPr>
            <a:r>
              <a:rPr lang="en-US" sz="2340" spc="-23" dirty="0">
                <a:solidFill>
                  <a:srgbClr val="E2E6D9"/>
                </a:solidFill>
                <a:latin typeface="Arita Buri Bold Bold Italics"/>
              </a:rPr>
              <a:t>Hawkins, Greg L.; Parkinson, </a:t>
            </a:r>
            <a:r>
              <a:rPr lang="en-US" sz="2340" spc="-23" dirty="0" err="1">
                <a:solidFill>
                  <a:srgbClr val="E2E6D9"/>
                </a:solidFill>
                <a:latin typeface="Arita Buri Bold Bold Italics"/>
              </a:rPr>
              <a:t>Cally</a:t>
            </a:r>
            <a:r>
              <a:rPr lang="en-US" sz="2340" spc="-23" dirty="0">
                <a:solidFill>
                  <a:srgbClr val="E2E6D9"/>
                </a:solidFill>
                <a:latin typeface="Arita Buri Bold Bold Italics"/>
              </a:rPr>
              <a:t> (2011-08-12). Move: What 1,000 Churches Reveal about Spiritual Growth (Kindle Locations 4035-4039). Zondervan. Kindle Edition.</a:t>
            </a:r>
          </a:p>
        </p:txBody>
      </p:sp>
      <p:pic>
        <p:nvPicPr>
          <p:cNvPr id="4" name="Picture 4"/>
          <p:cNvPicPr>
            <a:picLocks noChangeAspect="1"/>
          </p:cNvPicPr>
          <p:nvPr/>
        </p:nvPicPr>
        <p:blipFill>
          <a:blip r:embed="rId4"/>
          <a:srcRect t="6687" b="6687"/>
          <a:stretch>
            <a:fillRect/>
          </a:stretch>
        </p:blipFill>
        <p:spPr>
          <a:xfrm>
            <a:off x="763900" y="610132"/>
            <a:ext cx="1563731" cy="135458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4C2B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763" t="15154" r="6879" b="9862"/>
          <a:stretch>
            <a:fillRect/>
          </a:stretch>
        </p:blipFill>
        <p:spPr>
          <a:xfrm>
            <a:off x="15432195" y="1028700"/>
            <a:ext cx="1827105" cy="1550538"/>
          </a:xfrm>
          <a:prstGeom prst="rect">
            <a:avLst/>
          </a:prstGeom>
        </p:spPr>
      </p:pic>
      <p:pic>
        <p:nvPicPr>
          <p:cNvPr id="3" name="Picture 3"/>
          <p:cNvPicPr>
            <a:picLocks noChangeAspect="1"/>
          </p:cNvPicPr>
          <p:nvPr/>
        </p:nvPicPr>
        <p:blipFill>
          <a:blip r:embed="rId3"/>
          <a:srcRect/>
          <a:stretch>
            <a:fillRect/>
          </a:stretch>
        </p:blipFill>
        <p:spPr>
          <a:xfrm>
            <a:off x="2963339" y="3191307"/>
            <a:ext cx="12361322" cy="6180661"/>
          </a:xfrm>
          <a:prstGeom prst="rect">
            <a:avLst/>
          </a:prstGeom>
        </p:spPr>
      </p:pic>
      <p:sp>
        <p:nvSpPr>
          <p:cNvPr id="4" name="TextBox 4"/>
          <p:cNvSpPr txBox="1"/>
          <p:nvPr/>
        </p:nvSpPr>
        <p:spPr>
          <a:xfrm>
            <a:off x="1028700" y="1114425"/>
            <a:ext cx="13927871" cy="657860"/>
          </a:xfrm>
          <a:prstGeom prst="rect">
            <a:avLst/>
          </a:prstGeom>
        </p:spPr>
        <p:txBody>
          <a:bodyPr lIns="0" tIns="0" rIns="0" bIns="0" rtlCol="0" anchor="t">
            <a:spAutoFit/>
          </a:bodyPr>
          <a:lstStyle/>
          <a:p>
            <a:pPr algn="just">
              <a:lnSpc>
                <a:spcPts val="4900"/>
              </a:lnSpc>
            </a:pPr>
            <a:r>
              <a:rPr lang="en-US" sz="4900" spc="-49">
                <a:solidFill>
                  <a:srgbClr val="E9E9E9"/>
                </a:solidFill>
                <a:latin typeface="Arita Buri Bold"/>
              </a:rPr>
              <a:t>Biblical mentorship in every story of the Bible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540974" y="-4359280"/>
            <a:ext cx="19828974" cy="19828974"/>
          </a:xfrm>
          <a:prstGeom prst="rect">
            <a:avLst/>
          </a:prstGeom>
        </p:spPr>
      </p:pic>
      <p:pic>
        <p:nvPicPr>
          <p:cNvPr id="3" name="Picture 3"/>
          <p:cNvPicPr>
            <a:picLocks noChangeAspect="1"/>
          </p:cNvPicPr>
          <p:nvPr/>
        </p:nvPicPr>
        <p:blipFill>
          <a:blip r:embed="rId4"/>
          <a:srcRect t="6687" b="6687"/>
          <a:stretch>
            <a:fillRect/>
          </a:stretch>
        </p:blipFill>
        <p:spPr>
          <a:xfrm>
            <a:off x="15909282" y="8466277"/>
            <a:ext cx="1575950" cy="1365174"/>
          </a:xfrm>
          <a:prstGeom prst="rect">
            <a:avLst/>
          </a:prstGeom>
        </p:spPr>
      </p:pic>
      <p:sp>
        <p:nvSpPr>
          <p:cNvPr id="4" name="TextBox 4"/>
          <p:cNvSpPr txBox="1"/>
          <p:nvPr/>
        </p:nvSpPr>
        <p:spPr>
          <a:xfrm>
            <a:off x="1028700" y="1026478"/>
            <a:ext cx="14149868" cy="728732"/>
          </a:xfrm>
          <a:prstGeom prst="rect">
            <a:avLst/>
          </a:prstGeom>
        </p:spPr>
        <p:txBody>
          <a:bodyPr lIns="0" tIns="0" rIns="0" bIns="0" rtlCol="0" anchor="t">
            <a:spAutoFit/>
          </a:bodyPr>
          <a:lstStyle/>
          <a:p>
            <a:pPr algn="just">
              <a:lnSpc>
                <a:spcPts val="5440"/>
              </a:lnSpc>
            </a:pPr>
            <a:r>
              <a:rPr lang="en-US" sz="5440" spc="-54" dirty="0">
                <a:solidFill>
                  <a:srgbClr val="E2E6D9"/>
                </a:solidFill>
                <a:latin typeface="Arita Buri Bold"/>
              </a:rPr>
              <a:t>1. Great leaders should take time to pray.</a:t>
            </a:r>
          </a:p>
        </p:txBody>
      </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79063" y="3246684"/>
            <a:ext cx="4529873" cy="647124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4C2B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763" t="15154" r="6879" b="9862"/>
          <a:stretch>
            <a:fillRect/>
          </a:stretch>
        </p:blipFill>
        <p:spPr>
          <a:xfrm>
            <a:off x="9403538" y="2559881"/>
            <a:ext cx="6069037" cy="5150371"/>
          </a:xfrm>
          <a:prstGeom prst="rect">
            <a:avLst/>
          </a:prstGeom>
        </p:spPr>
      </p:pic>
      <p:pic>
        <p:nvPicPr>
          <p:cNvPr id="3" name="Picture 3"/>
          <p:cNvPicPr>
            <a:picLocks noChangeAspect="1"/>
          </p:cNvPicPr>
          <p:nvPr/>
        </p:nvPicPr>
        <p:blipFill>
          <a:blip r:embed="rId3"/>
          <a:srcRect/>
          <a:stretch>
            <a:fillRect/>
          </a:stretch>
        </p:blipFill>
        <p:spPr>
          <a:xfrm>
            <a:off x="2904680" y="2016729"/>
            <a:ext cx="4105374" cy="623667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540974" y="-4359280"/>
            <a:ext cx="19828974" cy="19828974"/>
          </a:xfrm>
          <a:prstGeom prst="rect">
            <a:avLst/>
          </a:prstGeom>
        </p:spPr>
      </p:pic>
      <p:pic>
        <p:nvPicPr>
          <p:cNvPr id="3" name="Picture 3"/>
          <p:cNvPicPr>
            <a:picLocks noChangeAspect="1"/>
          </p:cNvPicPr>
          <p:nvPr/>
        </p:nvPicPr>
        <p:blipFill>
          <a:blip r:embed="rId4"/>
          <a:srcRect t="6687" b="6687"/>
          <a:stretch>
            <a:fillRect/>
          </a:stretch>
        </p:blipFill>
        <p:spPr>
          <a:xfrm>
            <a:off x="15909282" y="8466277"/>
            <a:ext cx="1575950" cy="1365174"/>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144312" y="2625499"/>
            <a:ext cx="6276288" cy="6632801"/>
          </a:xfrm>
          <a:prstGeom prst="rect">
            <a:avLst/>
          </a:prstGeom>
        </p:spPr>
      </p:pic>
      <p:sp>
        <p:nvSpPr>
          <p:cNvPr id="5" name="TextBox 5"/>
          <p:cNvSpPr txBox="1"/>
          <p:nvPr/>
        </p:nvSpPr>
        <p:spPr>
          <a:xfrm>
            <a:off x="1028700" y="1026478"/>
            <a:ext cx="14149868" cy="728732"/>
          </a:xfrm>
          <a:prstGeom prst="rect">
            <a:avLst/>
          </a:prstGeom>
        </p:spPr>
        <p:txBody>
          <a:bodyPr lIns="0" tIns="0" rIns="0" bIns="0" rtlCol="0" anchor="t">
            <a:spAutoFit/>
          </a:bodyPr>
          <a:lstStyle/>
          <a:p>
            <a:pPr algn="just">
              <a:lnSpc>
                <a:spcPts val="5440"/>
              </a:lnSpc>
            </a:pPr>
            <a:r>
              <a:rPr lang="en-US" sz="5440" spc="-54">
                <a:solidFill>
                  <a:srgbClr val="E2E6D9"/>
                </a:solidFill>
                <a:latin typeface="Arita Buri Bold"/>
              </a:rPr>
              <a:t>2. Spiritual leaders take things step by step.</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4C2B8"/>
        </a:solidFill>
        <a:effectLst/>
      </p:bgPr>
    </p:bg>
    <p:spTree>
      <p:nvGrpSpPr>
        <p:cNvPr id="1" name=""/>
        <p:cNvGrpSpPr/>
        <p:nvPr/>
      </p:nvGrpSpPr>
      <p:grpSpPr>
        <a:xfrm>
          <a:off x="0" y="0"/>
          <a:ext cx="0" cy="0"/>
          <a:chOff x="0" y="0"/>
          <a:chExt cx="0" cy="0"/>
        </a:xfrm>
      </p:grpSpPr>
      <p:sp>
        <p:nvSpPr>
          <p:cNvPr id="2" name="TextBox 2"/>
          <p:cNvSpPr txBox="1"/>
          <p:nvPr/>
        </p:nvSpPr>
        <p:spPr>
          <a:xfrm>
            <a:off x="1028700" y="2629745"/>
            <a:ext cx="15853357" cy="5435352"/>
          </a:xfrm>
          <a:prstGeom prst="rect">
            <a:avLst/>
          </a:prstGeom>
        </p:spPr>
        <p:txBody>
          <a:bodyPr lIns="0" tIns="0" rIns="0" bIns="0" rtlCol="0" anchor="t">
            <a:spAutoFit/>
          </a:bodyPr>
          <a:lstStyle/>
          <a:p>
            <a:pPr marL="1023421" lvl="1" indent="-511710">
              <a:lnSpc>
                <a:spcPts val="4740"/>
              </a:lnSpc>
              <a:buFont typeface="Arial"/>
              <a:buChar char="•"/>
            </a:pPr>
            <a:r>
              <a:rPr lang="en-US" sz="4740" spc="-47">
                <a:solidFill>
                  <a:srgbClr val="E9E9E9"/>
                </a:solidFill>
                <a:latin typeface="Arita Buri Bold"/>
              </a:rPr>
              <a:t>Find the help you need when difficult tests come</a:t>
            </a:r>
          </a:p>
          <a:p>
            <a:pPr>
              <a:lnSpc>
                <a:spcPts val="4740"/>
              </a:lnSpc>
            </a:pPr>
            <a:endParaRPr lang="en-US" sz="4740" spc="-47">
              <a:solidFill>
                <a:srgbClr val="E9E9E9"/>
              </a:solidFill>
              <a:latin typeface="Arita Buri Bold"/>
            </a:endParaRPr>
          </a:p>
          <a:p>
            <a:pPr marL="1023421" lvl="1" indent="-511710">
              <a:lnSpc>
                <a:spcPts val="4740"/>
              </a:lnSpc>
              <a:buFont typeface="Arial"/>
              <a:buChar char="•"/>
            </a:pPr>
            <a:r>
              <a:rPr lang="en-US" sz="4740" spc="-47">
                <a:solidFill>
                  <a:srgbClr val="E9E9E9"/>
                </a:solidFill>
                <a:latin typeface="Arita Buri Bold"/>
              </a:rPr>
              <a:t>Walk with both the heroes and the fools of the Bible</a:t>
            </a:r>
          </a:p>
          <a:p>
            <a:pPr>
              <a:lnSpc>
                <a:spcPts val="4740"/>
              </a:lnSpc>
            </a:pPr>
            <a:endParaRPr lang="en-US" sz="4740" spc="-47">
              <a:solidFill>
                <a:srgbClr val="E9E9E9"/>
              </a:solidFill>
              <a:latin typeface="Arita Buri Bold"/>
            </a:endParaRPr>
          </a:p>
          <a:p>
            <a:pPr marL="1023421" lvl="1" indent="-511710">
              <a:lnSpc>
                <a:spcPts val="4740"/>
              </a:lnSpc>
              <a:buFont typeface="Arial"/>
              <a:buChar char="•"/>
            </a:pPr>
            <a:r>
              <a:rPr lang="en-US" sz="4740" spc="-47">
                <a:solidFill>
                  <a:srgbClr val="E9E9E9"/>
                </a:solidFill>
                <a:latin typeface="Arita Buri Bold"/>
              </a:rPr>
              <a:t>Start thinking like God thinks, so you can respond as God responds</a:t>
            </a:r>
          </a:p>
          <a:p>
            <a:pPr>
              <a:lnSpc>
                <a:spcPts val="4740"/>
              </a:lnSpc>
            </a:pPr>
            <a:endParaRPr lang="en-US" sz="4740" spc="-47">
              <a:solidFill>
                <a:srgbClr val="E9E9E9"/>
              </a:solidFill>
              <a:latin typeface="Arita Buri Bold"/>
            </a:endParaRPr>
          </a:p>
          <a:p>
            <a:pPr marL="1023420" lvl="1" indent="-511710">
              <a:lnSpc>
                <a:spcPts val="4740"/>
              </a:lnSpc>
              <a:buFont typeface="Arial"/>
              <a:buChar char="•"/>
            </a:pPr>
            <a:r>
              <a:rPr lang="en-US" sz="4740" spc="-47">
                <a:solidFill>
                  <a:srgbClr val="E9E9E9"/>
                </a:solidFill>
                <a:latin typeface="Arita Buri Bold"/>
              </a:rPr>
              <a:t>Avoid costly errors and so avoid decades of misery</a:t>
            </a:r>
          </a:p>
        </p:txBody>
      </p:sp>
      <p:pic>
        <p:nvPicPr>
          <p:cNvPr id="3" name="Picture 3"/>
          <p:cNvPicPr>
            <a:picLocks noChangeAspect="1"/>
          </p:cNvPicPr>
          <p:nvPr/>
        </p:nvPicPr>
        <p:blipFill>
          <a:blip r:embed="rId2"/>
          <a:srcRect t="6687" b="6687"/>
          <a:stretch>
            <a:fillRect/>
          </a:stretch>
        </p:blipFill>
        <p:spPr>
          <a:xfrm>
            <a:off x="16882057" y="197241"/>
            <a:ext cx="1158200" cy="1003296"/>
          </a:xfrm>
          <a:prstGeom prst="rect">
            <a:avLst/>
          </a:prstGeom>
        </p:spPr>
      </p:pic>
      <p:sp>
        <p:nvSpPr>
          <p:cNvPr id="4" name="TextBox 4"/>
          <p:cNvSpPr txBox="1"/>
          <p:nvPr/>
        </p:nvSpPr>
        <p:spPr>
          <a:xfrm>
            <a:off x="1028700" y="1499922"/>
            <a:ext cx="8584439" cy="728732"/>
          </a:xfrm>
          <a:prstGeom prst="rect">
            <a:avLst/>
          </a:prstGeom>
        </p:spPr>
        <p:txBody>
          <a:bodyPr lIns="0" tIns="0" rIns="0" bIns="0" rtlCol="0" anchor="t">
            <a:spAutoFit/>
          </a:bodyPr>
          <a:lstStyle/>
          <a:p>
            <a:pPr>
              <a:lnSpc>
                <a:spcPts val="5440"/>
              </a:lnSpc>
            </a:pPr>
            <a:r>
              <a:rPr lang="en-US" sz="5440" spc="-54">
                <a:solidFill>
                  <a:srgbClr val="E9E9E9"/>
                </a:solidFill>
                <a:latin typeface="Arita Buri Bold"/>
              </a:rPr>
              <a:t>Divine Mentor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540974" y="-4359280"/>
            <a:ext cx="19828974" cy="19828974"/>
          </a:xfrm>
          <a:prstGeom prst="rect">
            <a:avLst/>
          </a:prstGeom>
        </p:spPr>
      </p:pic>
      <p:sp>
        <p:nvSpPr>
          <p:cNvPr id="3" name="TextBox 3"/>
          <p:cNvSpPr txBox="1"/>
          <p:nvPr/>
        </p:nvSpPr>
        <p:spPr>
          <a:xfrm>
            <a:off x="1028700" y="3283618"/>
            <a:ext cx="16230600" cy="4702826"/>
          </a:xfrm>
          <a:prstGeom prst="rect">
            <a:avLst/>
          </a:prstGeom>
        </p:spPr>
        <p:txBody>
          <a:bodyPr lIns="0" tIns="0" rIns="0" bIns="0" rtlCol="0" anchor="t">
            <a:spAutoFit/>
          </a:bodyPr>
          <a:lstStyle/>
          <a:p>
            <a:pPr>
              <a:lnSpc>
                <a:spcPts val="5240"/>
              </a:lnSpc>
            </a:pPr>
            <a:r>
              <a:rPr lang="en-US" sz="5240" spc="-52" dirty="0">
                <a:solidFill>
                  <a:srgbClr val="E2E6D9"/>
                </a:solidFill>
                <a:latin typeface="Arita Buri Bold"/>
              </a:rPr>
              <a:t>“Will we choose to spend quiet, reflective time alone with the Lord? Or will we allow life’s pressures to work us into a frazzle?</a:t>
            </a:r>
          </a:p>
          <a:p>
            <a:pPr>
              <a:lnSpc>
                <a:spcPts val="5240"/>
              </a:lnSpc>
            </a:pPr>
            <a:r>
              <a:rPr lang="en-US" sz="5240" spc="-52" dirty="0">
                <a:solidFill>
                  <a:srgbClr val="E2E6D9"/>
                </a:solidFill>
                <a:latin typeface="Arita Buri Bold"/>
              </a:rPr>
              <a:t>Will we build a sacred enclosure around our roots, or will we allow frenzied foot traffic to erode our spiritual roots and send us crashing to the earth?”  (Loc. 257)</a:t>
            </a:r>
          </a:p>
        </p:txBody>
      </p:sp>
      <p:pic>
        <p:nvPicPr>
          <p:cNvPr id="4" name="Picture 4"/>
          <p:cNvPicPr>
            <a:picLocks noChangeAspect="1"/>
          </p:cNvPicPr>
          <p:nvPr/>
        </p:nvPicPr>
        <p:blipFill>
          <a:blip r:embed="rId4"/>
          <a:srcRect t="6687" b="6687"/>
          <a:stretch>
            <a:fillRect/>
          </a:stretch>
        </p:blipFill>
        <p:spPr>
          <a:xfrm>
            <a:off x="8473844" y="0"/>
            <a:ext cx="1340313" cy="1161052"/>
          </a:xfrm>
          <a:prstGeom prst="rect">
            <a:avLst/>
          </a:prstGeom>
        </p:spPr>
      </p:pic>
      <p:sp>
        <p:nvSpPr>
          <p:cNvPr id="5" name="TextBox 5"/>
          <p:cNvSpPr txBox="1"/>
          <p:nvPr/>
        </p:nvSpPr>
        <p:spPr>
          <a:xfrm>
            <a:off x="1028700" y="2099518"/>
            <a:ext cx="8115300" cy="860425"/>
          </a:xfrm>
          <a:prstGeom prst="rect">
            <a:avLst/>
          </a:prstGeom>
        </p:spPr>
        <p:txBody>
          <a:bodyPr lIns="0" tIns="0" rIns="0" bIns="0" rtlCol="0" anchor="t">
            <a:spAutoFit/>
          </a:bodyPr>
          <a:lstStyle/>
          <a:p>
            <a:pPr algn="just">
              <a:lnSpc>
                <a:spcPts val="6499"/>
              </a:lnSpc>
            </a:pPr>
            <a:r>
              <a:rPr lang="en-US" sz="6499" spc="-64">
                <a:solidFill>
                  <a:srgbClr val="E2E6D9"/>
                </a:solidFill>
                <a:latin typeface="Arita Buri Bold"/>
              </a:rPr>
              <a:t>Sacred Space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4C2B8"/>
        </a:solidFill>
        <a:effectLst/>
      </p:bgPr>
    </p:bg>
    <p:spTree>
      <p:nvGrpSpPr>
        <p:cNvPr id="1" name=""/>
        <p:cNvGrpSpPr/>
        <p:nvPr/>
      </p:nvGrpSpPr>
      <p:grpSpPr>
        <a:xfrm>
          <a:off x="0" y="0"/>
          <a:ext cx="0" cy="0"/>
          <a:chOff x="0" y="0"/>
          <a:chExt cx="0" cy="0"/>
        </a:xfrm>
      </p:grpSpPr>
      <p:sp>
        <p:nvSpPr>
          <p:cNvPr id="2" name="TextBox 2"/>
          <p:cNvSpPr txBox="1"/>
          <p:nvPr/>
        </p:nvSpPr>
        <p:spPr>
          <a:xfrm>
            <a:off x="2792797" y="3628649"/>
            <a:ext cx="14651095" cy="4147185"/>
          </a:xfrm>
          <a:prstGeom prst="rect">
            <a:avLst/>
          </a:prstGeom>
        </p:spPr>
        <p:txBody>
          <a:bodyPr lIns="0" tIns="0" rIns="0" bIns="0" rtlCol="0" anchor="t">
            <a:spAutoFit/>
          </a:bodyPr>
          <a:lstStyle/>
          <a:p>
            <a:pPr algn="r">
              <a:lnSpc>
                <a:spcPts val="5399"/>
              </a:lnSpc>
            </a:pPr>
            <a:r>
              <a:rPr lang="en-US" sz="5399" spc="-53" dirty="0">
                <a:solidFill>
                  <a:srgbClr val="E9E9E9"/>
                </a:solidFill>
                <a:latin typeface="Arita Buri Bold"/>
              </a:rPr>
              <a:t>“Our shortage of wisdom keeps us seeking Him and prevents us from becoming hardhearted. It keeps us humble, malleable, correctable, changeable, and transformable, so that with each new day we might increasingly reflect His image.”  (Loc. 347)</a:t>
            </a:r>
          </a:p>
        </p:txBody>
      </p:sp>
      <p:pic>
        <p:nvPicPr>
          <p:cNvPr id="3" name="Picture 3"/>
          <p:cNvPicPr>
            <a:picLocks noChangeAspect="1"/>
          </p:cNvPicPr>
          <p:nvPr/>
        </p:nvPicPr>
        <p:blipFill>
          <a:blip r:embed="rId2"/>
          <a:srcRect t="6687" b="6687"/>
          <a:stretch>
            <a:fillRect/>
          </a:stretch>
        </p:blipFill>
        <p:spPr>
          <a:xfrm>
            <a:off x="649618" y="7657724"/>
            <a:ext cx="2358729" cy="2043259"/>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84646" y="1026945"/>
            <a:ext cx="2008152" cy="200815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
        <p:cNvGrpSpPr/>
        <p:nvPr/>
      </p:nvGrpSpPr>
      <p:grpSpPr>
        <a:xfrm>
          <a:off x="0" y="0"/>
          <a:ext cx="0" cy="0"/>
          <a:chOff x="0" y="0"/>
          <a:chExt cx="0" cy="0"/>
        </a:xfrm>
      </p:grpSpPr>
      <p:sp>
        <p:nvSpPr>
          <p:cNvPr id="2" name="TextBox 2"/>
          <p:cNvSpPr txBox="1"/>
          <p:nvPr/>
        </p:nvSpPr>
        <p:spPr>
          <a:xfrm>
            <a:off x="910716" y="3526346"/>
            <a:ext cx="16348584" cy="3348609"/>
          </a:xfrm>
          <a:prstGeom prst="rect">
            <a:avLst/>
          </a:prstGeom>
        </p:spPr>
        <p:txBody>
          <a:bodyPr lIns="0" tIns="0" rIns="0" bIns="0" rtlCol="0" anchor="t">
            <a:spAutoFit/>
          </a:bodyPr>
          <a:lstStyle/>
          <a:p>
            <a:pPr algn="r">
              <a:lnSpc>
                <a:spcPts val="5237"/>
              </a:lnSpc>
            </a:pPr>
            <a:r>
              <a:rPr lang="en-US" sz="5399" spc="-53" dirty="0">
                <a:solidFill>
                  <a:srgbClr val="E9E9E9"/>
                </a:solidFill>
                <a:latin typeface="Arita Buri Bold"/>
              </a:rPr>
              <a:t>“If Consequences has a back-end price, Wisdom has a front-end price. It requires discipline, obedience, consistency, and above all else, time. Then it gladly pours on you its promised tremendous riches.” (Loc 392</a:t>
            </a:r>
            <a:r>
              <a:rPr lang="en-US" sz="5399" spc="-53" dirty="0">
                <a:solidFill>
                  <a:srgbClr val="E2E6D9"/>
                </a:solidFill>
                <a:latin typeface="Arimo"/>
              </a:rPr>
              <a:t>)</a:t>
            </a:r>
          </a:p>
        </p:txBody>
      </p:sp>
      <p:pic>
        <p:nvPicPr>
          <p:cNvPr id="3" name="Picture 3"/>
          <p:cNvPicPr>
            <a:picLocks noChangeAspect="1"/>
          </p:cNvPicPr>
          <p:nvPr/>
        </p:nvPicPr>
        <p:blipFill>
          <a:blip r:embed="rId2"/>
          <a:srcRect t="6687" b="6687"/>
          <a:stretch>
            <a:fillRect/>
          </a:stretch>
        </p:blipFill>
        <p:spPr>
          <a:xfrm>
            <a:off x="763900" y="610132"/>
            <a:ext cx="1563731" cy="1354589"/>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6823347"/>
            <a:ext cx="2434953" cy="243495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4C2B8"/>
        </a:solidFill>
        <a:effectLst/>
      </p:bgPr>
    </p:bg>
    <p:spTree>
      <p:nvGrpSpPr>
        <p:cNvPr id="1" name=""/>
        <p:cNvGrpSpPr/>
        <p:nvPr/>
      </p:nvGrpSpPr>
      <p:grpSpPr>
        <a:xfrm>
          <a:off x="0" y="0"/>
          <a:ext cx="0" cy="0"/>
          <a:chOff x="0" y="0"/>
          <a:chExt cx="0" cy="0"/>
        </a:xfrm>
      </p:grpSpPr>
      <p:sp>
        <p:nvSpPr>
          <p:cNvPr id="2" name="TextBox 2"/>
          <p:cNvSpPr txBox="1"/>
          <p:nvPr/>
        </p:nvSpPr>
        <p:spPr>
          <a:xfrm>
            <a:off x="4187711" y="3808008"/>
            <a:ext cx="13071589" cy="3588772"/>
          </a:xfrm>
          <a:prstGeom prst="rect">
            <a:avLst/>
          </a:prstGeom>
        </p:spPr>
        <p:txBody>
          <a:bodyPr lIns="0" tIns="0" rIns="0" bIns="0" rtlCol="0" anchor="t">
            <a:spAutoFit/>
          </a:bodyPr>
          <a:lstStyle/>
          <a:p>
            <a:pPr algn="r">
              <a:lnSpc>
                <a:spcPts val="7040"/>
              </a:lnSpc>
            </a:pPr>
            <a:r>
              <a:rPr lang="en-US" sz="7040" spc="-70">
                <a:solidFill>
                  <a:srgbClr val="E9E9E9"/>
                </a:solidFill>
                <a:latin typeface="Arita Buri Bold"/>
              </a:rPr>
              <a:t>Proverbs 9:9 “Instruct the wise and they will be wiser still; teach the righteous and they will add to their learning.”</a:t>
            </a:r>
          </a:p>
        </p:txBody>
      </p:sp>
      <p:pic>
        <p:nvPicPr>
          <p:cNvPr id="3" name="Picture 3"/>
          <p:cNvPicPr>
            <a:picLocks noChangeAspect="1"/>
          </p:cNvPicPr>
          <p:nvPr/>
        </p:nvPicPr>
        <p:blipFill>
          <a:blip r:embed="rId2"/>
          <a:srcRect t="6687" b="6687"/>
          <a:stretch>
            <a:fillRect/>
          </a:stretch>
        </p:blipFill>
        <p:spPr>
          <a:xfrm>
            <a:off x="14900571" y="1028700"/>
            <a:ext cx="2358729" cy="2043259"/>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43457" y="4654959"/>
            <a:ext cx="2826546" cy="479075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4C2B8"/>
        </a:solidFill>
        <a:effectLst/>
      </p:bgPr>
    </p:bg>
    <p:spTree>
      <p:nvGrpSpPr>
        <p:cNvPr id="1" name=""/>
        <p:cNvGrpSpPr/>
        <p:nvPr/>
      </p:nvGrpSpPr>
      <p:grpSpPr>
        <a:xfrm>
          <a:off x="0" y="0"/>
          <a:ext cx="0" cy="0"/>
          <a:chOff x="0" y="0"/>
          <a:chExt cx="0" cy="0"/>
        </a:xfrm>
      </p:grpSpPr>
      <p:sp>
        <p:nvSpPr>
          <p:cNvPr id="2" name="TextBox 2"/>
          <p:cNvSpPr txBox="1"/>
          <p:nvPr/>
        </p:nvSpPr>
        <p:spPr>
          <a:xfrm>
            <a:off x="2608205" y="4141470"/>
            <a:ext cx="14651095" cy="2099310"/>
          </a:xfrm>
          <a:prstGeom prst="rect">
            <a:avLst/>
          </a:prstGeom>
        </p:spPr>
        <p:txBody>
          <a:bodyPr lIns="0" tIns="0" rIns="0" bIns="0" rtlCol="0" anchor="t">
            <a:spAutoFit/>
          </a:bodyPr>
          <a:lstStyle/>
          <a:p>
            <a:pPr algn="r">
              <a:lnSpc>
                <a:spcPts val="5400"/>
              </a:lnSpc>
            </a:pPr>
            <a:r>
              <a:rPr lang="en-US" sz="5399" spc="-53" dirty="0">
                <a:solidFill>
                  <a:srgbClr val="E9E9E9"/>
                </a:solidFill>
                <a:latin typeface="Arita Buri Bold"/>
              </a:rPr>
              <a:t>“Only you can keep yourself spiritually healthy by feeding yourself. No one can do it for you by proxy.” (Loc 561)</a:t>
            </a:r>
          </a:p>
        </p:txBody>
      </p:sp>
      <p:pic>
        <p:nvPicPr>
          <p:cNvPr id="3" name="Picture 3"/>
          <p:cNvPicPr>
            <a:picLocks noChangeAspect="1"/>
          </p:cNvPicPr>
          <p:nvPr/>
        </p:nvPicPr>
        <p:blipFill>
          <a:blip r:embed="rId2"/>
          <a:srcRect t="6687" b="6687"/>
          <a:stretch>
            <a:fillRect/>
          </a:stretch>
        </p:blipFill>
        <p:spPr>
          <a:xfrm>
            <a:off x="649618" y="7657724"/>
            <a:ext cx="2358729" cy="2043259"/>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13671" y="435940"/>
            <a:ext cx="1694535" cy="316735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540974" y="-4359280"/>
            <a:ext cx="19828974" cy="19828974"/>
          </a:xfrm>
          <a:prstGeom prst="rect">
            <a:avLst/>
          </a:prstGeom>
        </p:spPr>
      </p:pic>
      <p:sp>
        <p:nvSpPr>
          <p:cNvPr id="3" name="TextBox 3"/>
          <p:cNvSpPr txBox="1"/>
          <p:nvPr/>
        </p:nvSpPr>
        <p:spPr>
          <a:xfrm>
            <a:off x="2633921" y="3178683"/>
            <a:ext cx="14625379" cy="4177682"/>
          </a:xfrm>
          <a:prstGeom prst="rect">
            <a:avLst/>
          </a:prstGeom>
        </p:spPr>
        <p:txBody>
          <a:bodyPr lIns="0" tIns="0" rIns="0" bIns="0" rtlCol="0" anchor="t">
            <a:spAutoFit/>
          </a:bodyPr>
          <a:lstStyle/>
          <a:p>
            <a:pPr algn="r">
              <a:lnSpc>
                <a:spcPts val="5400"/>
              </a:lnSpc>
            </a:pPr>
            <a:r>
              <a:rPr lang="en-US" sz="5399" spc="-53" dirty="0">
                <a:solidFill>
                  <a:srgbClr val="E9E9E9"/>
                </a:solidFill>
                <a:latin typeface="Arita Buri Bold"/>
              </a:rPr>
              <a:t>“Neglecting devotions will cause you more problems, more quickly, than just about anything you can name. Spending unrushed time alone with God in His Word releases a fountain of refreshment from the very core of your being.” (Loc 739)</a:t>
            </a:r>
          </a:p>
        </p:txBody>
      </p:sp>
      <p:pic>
        <p:nvPicPr>
          <p:cNvPr id="4" name="Picture 4"/>
          <p:cNvPicPr>
            <a:picLocks noChangeAspect="1"/>
          </p:cNvPicPr>
          <p:nvPr/>
        </p:nvPicPr>
        <p:blipFill>
          <a:blip r:embed="rId4"/>
          <a:srcRect t="6687" b="6687"/>
          <a:stretch>
            <a:fillRect/>
          </a:stretch>
        </p:blipFill>
        <p:spPr>
          <a:xfrm>
            <a:off x="763900" y="610132"/>
            <a:ext cx="1563731" cy="1354589"/>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8700" y="6756669"/>
            <a:ext cx="1630415" cy="2672811"/>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4C2B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6687" b="6687"/>
          <a:stretch>
            <a:fillRect/>
          </a:stretch>
        </p:blipFill>
        <p:spPr>
          <a:xfrm>
            <a:off x="1028700" y="7494503"/>
            <a:ext cx="2036119" cy="1763797"/>
          </a:xfrm>
          <a:prstGeom prst="rect">
            <a:avLst/>
          </a:prstGeom>
        </p:spPr>
      </p:pic>
      <p:sp>
        <p:nvSpPr>
          <p:cNvPr id="3" name="TextBox 3"/>
          <p:cNvSpPr txBox="1"/>
          <p:nvPr/>
        </p:nvSpPr>
        <p:spPr>
          <a:xfrm>
            <a:off x="2468160" y="4661713"/>
            <a:ext cx="14791140" cy="3521075"/>
          </a:xfrm>
          <a:prstGeom prst="rect">
            <a:avLst/>
          </a:prstGeom>
        </p:spPr>
        <p:txBody>
          <a:bodyPr lIns="0" tIns="0" rIns="0" bIns="0" rtlCol="0" anchor="t">
            <a:spAutoFit/>
          </a:bodyPr>
          <a:lstStyle/>
          <a:p>
            <a:pPr algn="r">
              <a:lnSpc>
                <a:spcPts val="5500"/>
              </a:lnSpc>
            </a:pPr>
            <a:r>
              <a:rPr lang="en-US" sz="5500" spc="-55">
                <a:solidFill>
                  <a:srgbClr val="E9E9E9"/>
                </a:solidFill>
                <a:latin typeface="Arita Buri Bold"/>
              </a:rPr>
              <a:t>“When you miss your devotions one day, you notice. When you miss them two days, your spouse and kids notice. And when you miss them three days, the world notices.” (Loc 978)</a:t>
            </a: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1013472"/>
            <a:ext cx="1979646" cy="1907884"/>
          </a:xfrm>
          <a:prstGeom prst="rect">
            <a:avLst/>
          </a:prstGeom>
        </p:spPr>
      </p:pic>
      <p:sp>
        <p:nvSpPr>
          <p:cNvPr id="5" name="TextBox 5"/>
          <p:cNvSpPr txBox="1"/>
          <p:nvPr/>
        </p:nvSpPr>
        <p:spPr>
          <a:xfrm>
            <a:off x="6055448" y="3019044"/>
            <a:ext cx="11203852" cy="1383665"/>
          </a:xfrm>
          <a:prstGeom prst="rect">
            <a:avLst/>
          </a:prstGeom>
        </p:spPr>
        <p:txBody>
          <a:bodyPr lIns="0" tIns="0" rIns="0" bIns="0" rtlCol="0" anchor="t">
            <a:spAutoFit/>
          </a:bodyPr>
          <a:lstStyle/>
          <a:p>
            <a:pPr algn="r">
              <a:lnSpc>
                <a:spcPts val="6400"/>
              </a:lnSpc>
            </a:pPr>
            <a:r>
              <a:rPr lang="en-US" sz="6400" spc="-64">
                <a:solidFill>
                  <a:srgbClr val="E9E9E9"/>
                </a:solidFill>
                <a:latin typeface="Arita Buri Bold Bold"/>
              </a:rPr>
              <a:t>How to Listen to God’s Voice</a:t>
            </a:r>
          </a:p>
          <a:p>
            <a:pPr algn="r">
              <a:lnSpc>
                <a:spcPts val="4300"/>
              </a:lnSpc>
            </a:pPr>
            <a:r>
              <a:rPr lang="en-US" sz="3499" spc="-34">
                <a:solidFill>
                  <a:srgbClr val="E9E9E9"/>
                </a:solidFill>
                <a:latin typeface="Arita Buri Bold"/>
              </a:rPr>
              <a:t>Daily Devotions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540974" y="-4305300"/>
            <a:ext cx="19828974" cy="19828974"/>
          </a:xfrm>
          <a:prstGeom prst="rect">
            <a:avLst/>
          </a:prstGeom>
        </p:spPr>
      </p:pic>
      <p:sp>
        <p:nvSpPr>
          <p:cNvPr id="4" name="TextBox 4"/>
          <p:cNvSpPr txBox="1"/>
          <p:nvPr/>
        </p:nvSpPr>
        <p:spPr>
          <a:xfrm>
            <a:off x="1018288" y="3735567"/>
            <a:ext cx="9040146" cy="3126740"/>
          </a:xfrm>
          <a:prstGeom prst="rect">
            <a:avLst/>
          </a:prstGeom>
        </p:spPr>
        <p:txBody>
          <a:bodyPr lIns="0" tIns="0" rIns="0" bIns="0" rtlCol="0" anchor="t">
            <a:spAutoFit/>
          </a:bodyPr>
          <a:lstStyle/>
          <a:p>
            <a:pPr marL="1316990" lvl="1" indent="-658495">
              <a:lnSpc>
                <a:spcPts val="6099"/>
              </a:lnSpc>
              <a:buFont typeface="Arial"/>
              <a:buChar char="•"/>
            </a:pPr>
            <a:r>
              <a:rPr lang="en-US" sz="6099" spc="-60">
                <a:solidFill>
                  <a:srgbClr val="E2E6D9"/>
                </a:solidFill>
                <a:latin typeface="Arita Buri Bold"/>
              </a:rPr>
              <a:t>Scripture</a:t>
            </a:r>
          </a:p>
          <a:p>
            <a:pPr marL="1316990" lvl="1" indent="-658495">
              <a:lnSpc>
                <a:spcPts val="6099"/>
              </a:lnSpc>
              <a:buFont typeface="Arial"/>
              <a:buChar char="•"/>
            </a:pPr>
            <a:r>
              <a:rPr lang="en-US" sz="6099" spc="-60">
                <a:solidFill>
                  <a:srgbClr val="E2E6D9"/>
                </a:solidFill>
                <a:latin typeface="Arita Buri Bold"/>
              </a:rPr>
              <a:t>Observation</a:t>
            </a:r>
          </a:p>
          <a:p>
            <a:pPr marL="1316990" lvl="1" indent="-658495">
              <a:lnSpc>
                <a:spcPts val="6099"/>
              </a:lnSpc>
              <a:buFont typeface="Arial"/>
              <a:buChar char="•"/>
            </a:pPr>
            <a:r>
              <a:rPr lang="en-US" sz="6099" spc="-60">
                <a:solidFill>
                  <a:srgbClr val="E2E6D9"/>
                </a:solidFill>
                <a:latin typeface="Arita Buri Bold"/>
              </a:rPr>
              <a:t>Application</a:t>
            </a:r>
          </a:p>
          <a:p>
            <a:pPr marL="1316990" lvl="1" indent="-658495">
              <a:lnSpc>
                <a:spcPts val="6099"/>
              </a:lnSpc>
              <a:buFont typeface="Arial"/>
              <a:buChar char="•"/>
            </a:pPr>
            <a:r>
              <a:rPr lang="en-US" sz="6099" spc="-60">
                <a:solidFill>
                  <a:srgbClr val="E2E6D9"/>
                </a:solidFill>
                <a:latin typeface="Arita Buri Bold"/>
              </a:rPr>
              <a:t>Prayer</a:t>
            </a:r>
          </a:p>
        </p:txBody>
      </p:sp>
      <p:sp>
        <p:nvSpPr>
          <p:cNvPr id="5" name="TextBox 5"/>
          <p:cNvSpPr txBox="1"/>
          <p:nvPr/>
        </p:nvSpPr>
        <p:spPr>
          <a:xfrm>
            <a:off x="1018288" y="2142128"/>
            <a:ext cx="12302359" cy="848360"/>
          </a:xfrm>
          <a:prstGeom prst="rect">
            <a:avLst/>
          </a:prstGeom>
        </p:spPr>
        <p:txBody>
          <a:bodyPr lIns="0" tIns="0" rIns="0" bIns="0" rtlCol="0" anchor="t">
            <a:spAutoFit/>
          </a:bodyPr>
          <a:lstStyle/>
          <a:p>
            <a:pPr algn="just">
              <a:lnSpc>
                <a:spcPts val="6399"/>
              </a:lnSpc>
            </a:pPr>
            <a:r>
              <a:rPr lang="en-US" sz="6399" spc="-63">
                <a:solidFill>
                  <a:srgbClr val="E2E6D9"/>
                </a:solidFill>
                <a:latin typeface="Arita Buri Bold"/>
              </a:rPr>
              <a:t>Securing your </a:t>
            </a:r>
            <a:r>
              <a:rPr lang="en-US" sz="6400" spc="-64">
                <a:solidFill>
                  <a:srgbClr val="E2E6D9"/>
                </a:solidFill>
                <a:latin typeface="Arita Buri Bold"/>
              </a:rPr>
              <a:t>d</a:t>
            </a:r>
            <a:r>
              <a:rPr lang="en-US" sz="6399" spc="-63">
                <a:solidFill>
                  <a:srgbClr val="E2E6D9"/>
                </a:solidFill>
                <a:latin typeface="Arita Buri Bold"/>
              </a:rPr>
              <a:t>evotion</a:t>
            </a:r>
          </a:p>
        </p:txBody>
      </p:sp>
      <p:pic>
        <p:nvPicPr>
          <p:cNvPr id="6" name="Imagen 5" descr="Imagen que contiene Logotipo&#10;&#10;Descripción generada automáticamente">
            <a:extLst>
              <a:ext uri="{FF2B5EF4-FFF2-40B4-BE49-F238E27FC236}">
                <a16:creationId xmlns:a16="http://schemas.microsoft.com/office/drawing/2014/main" id="{8CE2590A-1508-BA40-A695-2ACA79CC6B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4400" y="6939808"/>
            <a:ext cx="2552088" cy="2552088"/>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4C2B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6687" b="6687"/>
          <a:stretch>
            <a:fillRect/>
          </a:stretch>
        </p:blipFill>
        <p:spPr>
          <a:xfrm>
            <a:off x="7944599" y="7257962"/>
            <a:ext cx="2765923" cy="2395993"/>
          </a:xfrm>
          <a:prstGeom prst="rect">
            <a:avLst/>
          </a:prstGeom>
        </p:spPr>
      </p:pic>
      <p:sp>
        <p:nvSpPr>
          <p:cNvPr id="3" name="TextBox 3"/>
          <p:cNvSpPr txBox="1"/>
          <p:nvPr/>
        </p:nvSpPr>
        <p:spPr>
          <a:xfrm>
            <a:off x="1028700" y="2967467"/>
            <a:ext cx="15210197" cy="3898265"/>
          </a:xfrm>
          <a:prstGeom prst="rect">
            <a:avLst/>
          </a:prstGeom>
        </p:spPr>
        <p:txBody>
          <a:bodyPr lIns="0" tIns="0" rIns="0" bIns="0" rtlCol="0" anchor="t">
            <a:spAutoFit/>
          </a:bodyPr>
          <a:lstStyle/>
          <a:p>
            <a:pPr marL="1316990" lvl="1" indent="-658495">
              <a:lnSpc>
                <a:spcPts val="6099"/>
              </a:lnSpc>
              <a:buFont typeface="Arial"/>
              <a:buChar char="•"/>
            </a:pPr>
            <a:r>
              <a:rPr lang="en-US" sz="6099" spc="-60">
                <a:solidFill>
                  <a:srgbClr val="E2E6D9"/>
                </a:solidFill>
                <a:latin typeface="Arita Buri Bold"/>
              </a:rPr>
              <a:t>Bring your daily planner</a:t>
            </a:r>
          </a:p>
          <a:p>
            <a:pPr marL="1316990" lvl="1" indent="-658495">
              <a:lnSpc>
                <a:spcPts val="6099"/>
              </a:lnSpc>
              <a:buFont typeface="Arial"/>
              <a:buChar char="•"/>
            </a:pPr>
            <a:r>
              <a:rPr lang="en-US" sz="6099" spc="-60">
                <a:solidFill>
                  <a:srgbClr val="E2E6D9"/>
                </a:solidFill>
                <a:latin typeface="Arita Buri Bold"/>
              </a:rPr>
              <a:t>The 20/20/20 program</a:t>
            </a:r>
          </a:p>
          <a:p>
            <a:pPr marL="1316991" lvl="1" indent="-658495">
              <a:lnSpc>
                <a:spcPts val="6100"/>
              </a:lnSpc>
              <a:buFont typeface="Arial"/>
              <a:buChar char="•"/>
            </a:pPr>
            <a:r>
              <a:rPr lang="en-US" sz="6099" spc="-60">
                <a:solidFill>
                  <a:srgbClr val="E2E6D9"/>
                </a:solidFill>
                <a:latin typeface="Arita Buri Bold"/>
              </a:rPr>
              <a:t>Discipleship</a:t>
            </a:r>
          </a:p>
          <a:p>
            <a:pPr marL="1316990" lvl="1" indent="-658495">
              <a:lnSpc>
                <a:spcPts val="6099"/>
              </a:lnSpc>
              <a:buFont typeface="Arial"/>
              <a:buChar char="•"/>
            </a:pPr>
            <a:r>
              <a:rPr lang="en-US" sz="6099" spc="-60">
                <a:solidFill>
                  <a:srgbClr val="E2E6D9"/>
                </a:solidFill>
                <a:latin typeface="Arita Buri Bold"/>
              </a:rPr>
              <a:t>Public Spot</a:t>
            </a:r>
          </a:p>
          <a:p>
            <a:pPr marL="1316990" lvl="1" indent="-658495">
              <a:lnSpc>
                <a:spcPts val="6099"/>
              </a:lnSpc>
              <a:buFont typeface="Arial"/>
              <a:buChar char="•"/>
            </a:pPr>
            <a:r>
              <a:rPr lang="en-US" sz="6099" spc="-60">
                <a:solidFill>
                  <a:srgbClr val="E2E6D9"/>
                </a:solidFill>
                <a:latin typeface="Arita Buri Bold"/>
              </a:rPr>
              <a:t>How Big?</a:t>
            </a:r>
          </a:p>
        </p:txBody>
      </p:sp>
      <p:sp>
        <p:nvSpPr>
          <p:cNvPr id="4" name="TextBox 4"/>
          <p:cNvSpPr txBox="1"/>
          <p:nvPr/>
        </p:nvSpPr>
        <p:spPr>
          <a:xfrm>
            <a:off x="1028700" y="1432878"/>
            <a:ext cx="9284140" cy="857885"/>
          </a:xfrm>
          <a:prstGeom prst="rect">
            <a:avLst/>
          </a:prstGeom>
        </p:spPr>
        <p:txBody>
          <a:bodyPr lIns="0" tIns="0" rIns="0" bIns="0" rtlCol="0" anchor="t">
            <a:spAutoFit/>
          </a:bodyPr>
          <a:lstStyle/>
          <a:p>
            <a:pPr algn="just">
              <a:lnSpc>
                <a:spcPts val="6400"/>
              </a:lnSpc>
            </a:pPr>
            <a:r>
              <a:rPr lang="en-US" sz="6400" spc="-64">
                <a:solidFill>
                  <a:srgbClr val="E2E6D9"/>
                </a:solidFill>
                <a:latin typeface="Arita Buri Bold"/>
              </a:rPr>
              <a:t>Securing your devotion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540974" y="-4359280"/>
            <a:ext cx="19828974" cy="19828974"/>
          </a:xfrm>
          <a:prstGeom prst="rect">
            <a:avLst/>
          </a:prstGeom>
        </p:spPr>
      </p:pic>
      <p:pic>
        <p:nvPicPr>
          <p:cNvPr id="3" name="Picture 3"/>
          <p:cNvPicPr>
            <a:picLocks noChangeAspect="1"/>
          </p:cNvPicPr>
          <p:nvPr/>
        </p:nvPicPr>
        <p:blipFill>
          <a:blip r:embed="rId4"/>
          <a:srcRect t="6687" b="6687"/>
          <a:stretch>
            <a:fillRect/>
          </a:stretch>
        </p:blipFill>
        <p:spPr>
          <a:xfrm>
            <a:off x="649618" y="7657724"/>
            <a:ext cx="2358729" cy="2043259"/>
          </a:xfrm>
          <a:prstGeom prst="rect">
            <a:avLst/>
          </a:prstGeom>
        </p:spPr>
      </p:pic>
      <p:sp>
        <p:nvSpPr>
          <p:cNvPr id="4" name="TextBox 4"/>
          <p:cNvSpPr txBox="1"/>
          <p:nvPr/>
        </p:nvSpPr>
        <p:spPr>
          <a:xfrm>
            <a:off x="1028700" y="4219485"/>
            <a:ext cx="16230600" cy="2747645"/>
          </a:xfrm>
          <a:prstGeom prst="rect">
            <a:avLst/>
          </a:prstGeom>
        </p:spPr>
        <p:txBody>
          <a:bodyPr lIns="0" tIns="0" rIns="0" bIns="0" rtlCol="0" anchor="t">
            <a:spAutoFit/>
          </a:bodyPr>
          <a:lstStyle/>
          <a:p>
            <a:pPr marL="928369" lvl="1" indent="-464185">
              <a:lnSpc>
                <a:spcPts val="4299"/>
              </a:lnSpc>
              <a:buFont typeface="Arial"/>
              <a:buChar char="•"/>
            </a:pPr>
            <a:r>
              <a:rPr lang="en-US" sz="4300" spc="-43">
                <a:solidFill>
                  <a:srgbClr val="E2E6D9"/>
                </a:solidFill>
                <a:latin typeface="Arita Buri Bold"/>
              </a:rPr>
              <a:t>The Bible is the Only Book God ever promised to inspire</a:t>
            </a:r>
          </a:p>
          <a:p>
            <a:pPr marL="928369" lvl="1" indent="-464185">
              <a:lnSpc>
                <a:spcPts val="4299"/>
              </a:lnSpc>
              <a:buFont typeface="Arial"/>
              <a:buChar char="•"/>
            </a:pPr>
            <a:r>
              <a:rPr lang="en-US" sz="4299" spc="-42">
                <a:solidFill>
                  <a:srgbClr val="E2E6D9"/>
                </a:solidFill>
                <a:latin typeface="Arita Buri Bold"/>
              </a:rPr>
              <a:t>T</a:t>
            </a:r>
            <a:r>
              <a:rPr lang="en-US" sz="4300" spc="-43">
                <a:solidFill>
                  <a:srgbClr val="E2E6D9"/>
                </a:solidFill>
                <a:latin typeface="Arita Buri Bold"/>
              </a:rPr>
              <a:t>he Bible is the Only Book where all the Divine</a:t>
            </a:r>
          </a:p>
          <a:p>
            <a:pPr marL="928369" lvl="1" indent="-464185">
              <a:lnSpc>
                <a:spcPts val="4299"/>
              </a:lnSpc>
              <a:buFont typeface="Arial"/>
              <a:buChar char="•"/>
            </a:pPr>
            <a:r>
              <a:rPr lang="en-US" sz="4300" spc="-43">
                <a:solidFill>
                  <a:srgbClr val="E2E6D9"/>
                </a:solidFill>
                <a:latin typeface="Arita Buri Bold"/>
              </a:rPr>
              <a:t>Mentors are present</a:t>
            </a:r>
          </a:p>
          <a:p>
            <a:pPr marL="928369" lvl="1" indent="-464185">
              <a:lnSpc>
                <a:spcPts val="4299"/>
              </a:lnSpc>
              <a:buFont typeface="Arial"/>
              <a:buChar char="•"/>
            </a:pPr>
            <a:r>
              <a:rPr lang="en-US" sz="4300" spc="-43">
                <a:solidFill>
                  <a:srgbClr val="E2E6D9"/>
                </a:solidFill>
                <a:latin typeface="Arita Buri Bold"/>
              </a:rPr>
              <a:t>God promises specifically to bless the readers of the Bible</a:t>
            </a:r>
          </a:p>
          <a:p>
            <a:pPr marL="928370" lvl="1" indent="-464185">
              <a:lnSpc>
                <a:spcPts val="4300"/>
              </a:lnSpc>
              <a:buFont typeface="Arial"/>
              <a:buChar char="•"/>
            </a:pPr>
            <a:r>
              <a:rPr lang="en-US" sz="4300" spc="-43">
                <a:solidFill>
                  <a:srgbClr val="E2E6D9"/>
                </a:solidFill>
                <a:latin typeface="Arita Buri Bold"/>
              </a:rPr>
              <a:t>The Bible is the Only Book that will live forever</a:t>
            </a:r>
          </a:p>
        </p:txBody>
      </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069690" y="1028700"/>
            <a:ext cx="2189610" cy="2189610"/>
          </a:xfrm>
          <a:prstGeom prst="rect">
            <a:avLst/>
          </a:prstGeom>
        </p:spPr>
      </p:pic>
      <p:sp>
        <p:nvSpPr>
          <p:cNvPr id="6" name="TextBox 6"/>
          <p:cNvSpPr txBox="1"/>
          <p:nvPr/>
        </p:nvSpPr>
        <p:spPr>
          <a:xfrm>
            <a:off x="1028700" y="2993504"/>
            <a:ext cx="11203852" cy="857885"/>
          </a:xfrm>
          <a:prstGeom prst="rect">
            <a:avLst/>
          </a:prstGeom>
        </p:spPr>
        <p:txBody>
          <a:bodyPr lIns="0" tIns="0" rIns="0" bIns="0" rtlCol="0" anchor="t">
            <a:spAutoFit/>
          </a:bodyPr>
          <a:lstStyle/>
          <a:p>
            <a:pPr algn="just">
              <a:lnSpc>
                <a:spcPts val="6399"/>
              </a:lnSpc>
            </a:pPr>
            <a:r>
              <a:rPr lang="en-US" sz="6399" spc="-63">
                <a:solidFill>
                  <a:srgbClr val="E2E6D9"/>
                </a:solidFill>
                <a:latin typeface="Arita Buri Bold Bold"/>
              </a:rPr>
              <a:t>Delighting in God’s Word</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4C2B8"/>
        </a:solidFill>
        <a:effectLst/>
      </p:bgPr>
    </p:bg>
    <p:spTree>
      <p:nvGrpSpPr>
        <p:cNvPr id="1" name=""/>
        <p:cNvGrpSpPr/>
        <p:nvPr/>
      </p:nvGrpSpPr>
      <p:grpSpPr>
        <a:xfrm>
          <a:off x="0" y="0"/>
          <a:ext cx="0" cy="0"/>
          <a:chOff x="0" y="0"/>
          <a:chExt cx="0" cy="0"/>
        </a:xfrm>
      </p:grpSpPr>
      <p:sp>
        <p:nvSpPr>
          <p:cNvPr id="2" name="TextBox 2"/>
          <p:cNvSpPr txBox="1"/>
          <p:nvPr/>
        </p:nvSpPr>
        <p:spPr>
          <a:xfrm>
            <a:off x="1023573" y="4391251"/>
            <a:ext cx="12490678" cy="1128395"/>
          </a:xfrm>
          <a:prstGeom prst="rect">
            <a:avLst/>
          </a:prstGeom>
        </p:spPr>
        <p:txBody>
          <a:bodyPr lIns="0" tIns="0" rIns="0" bIns="0" rtlCol="0" anchor="t">
            <a:spAutoFit/>
          </a:bodyPr>
          <a:lstStyle/>
          <a:p>
            <a:pPr marL="928370" lvl="1" indent="-464185">
              <a:lnSpc>
                <a:spcPts val="4300"/>
              </a:lnSpc>
              <a:buFont typeface="Arial"/>
              <a:buChar char="•"/>
            </a:pPr>
            <a:r>
              <a:rPr lang="en-US" sz="4300" spc="-43">
                <a:solidFill>
                  <a:srgbClr val="E9E9E9"/>
                </a:solidFill>
                <a:latin typeface="Arita Buri Bold"/>
              </a:rPr>
              <a:t>Not a program but a process</a:t>
            </a:r>
          </a:p>
          <a:p>
            <a:pPr marL="928370" lvl="1" indent="-464185">
              <a:lnSpc>
                <a:spcPts val="4300"/>
              </a:lnSpc>
              <a:buFont typeface="Arial"/>
              <a:buChar char="•"/>
            </a:pPr>
            <a:r>
              <a:rPr lang="en-US" sz="4300" spc="-43">
                <a:solidFill>
                  <a:srgbClr val="E9E9E9"/>
                </a:solidFill>
                <a:latin typeface="Arita Buri Bold"/>
              </a:rPr>
              <a:t>The invitation is ours to accept or deny</a:t>
            </a: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558770" y="7428730"/>
            <a:ext cx="2157881" cy="2157881"/>
          </a:xfrm>
          <a:prstGeom prst="rect">
            <a:avLst/>
          </a:prstGeom>
        </p:spPr>
      </p:pic>
      <p:sp>
        <p:nvSpPr>
          <p:cNvPr id="5" name="TextBox 5"/>
          <p:cNvSpPr txBox="1"/>
          <p:nvPr/>
        </p:nvSpPr>
        <p:spPr>
          <a:xfrm>
            <a:off x="1028700" y="3312737"/>
            <a:ext cx="14119557" cy="857885"/>
          </a:xfrm>
          <a:prstGeom prst="rect">
            <a:avLst/>
          </a:prstGeom>
        </p:spPr>
        <p:txBody>
          <a:bodyPr lIns="0" tIns="0" rIns="0" bIns="0" rtlCol="0" anchor="t">
            <a:spAutoFit/>
          </a:bodyPr>
          <a:lstStyle/>
          <a:p>
            <a:pPr algn="just">
              <a:lnSpc>
                <a:spcPts val="6400"/>
              </a:lnSpc>
            </a:pPr>
            <a:r>
              <a:rPr lang="en-US" sz="6400" spc="-64">
                <a:solidFill>
                  <a:srgbClr val="E9E9E9"/>
                </a:solidFill>
                <a:latin typeface="Arita Buri Bold"/>
              </a:rPr>
              <a:t>The University of the Holy Spirit</a:t>
            </a:r>
          </a:p>
        </p:txBody>
      </p:sp>
      <p:pic>
        <p:nvPicPr>
          <p:cNvPr id="6" name="Imagen 5" descr="Imagen que contiene Logotipo&#10;&#10;Descripción generada automáticamente">
            <a:extLst>
              <a:ext uri="{FF2B5EF4-FFF2-40B4-BE49-F238E27FC236}">
                <a16:creationId xmlns:a16="http://schemas.microsoft.com/office/drawing/2014/main" id="{58631EFC-40A3-D443-A37D-CD17578628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5400" y="7231626"/>
            <a:ext cx="2552088" cy="2552088"/>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540974" y="-4305300"/>
            <a:ext cx="19828974" cy="19828974"/>
          </a:xfrm>
          <a:prstGeom prst="rect">
            <a:avLst/>
          </a:prstGeom>
        </p:spPr>
      </p:pic>
      <p:pic>
        <p:nvPicPr>
          <p:cNvPr id="3" name="Picture 3"/>
          <p:cNvPicPr>
            <a:picLocks noChangeAspect="1"/>
          </p:cNvPicPr>
          <p:nvPr/>
        </p:nvPicPr>
        <p:blipFill>
          <a:blip r:embed="rId4"/>
          <a:srcRect t="6687" b="6687"/>
          <a:stretch>
            <a:fillRect/>
          </a:stretch>
        </p:blipFill>
        <p:spPr>
          <a:xfrm>
            <a:off x="16110180" y="1028700"/>
            <a:ext cx="1149120" cy="99543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144000" y="3922680"/>
            <a:ext cx="6509645" cy="5394869"/>
          </a:xfrm>
          <a:prstGeom prst="rect">
            <a:avLst/>
          </a:prstGeom>
        </p:spPr>
      </p:pic>
      <p:sp>
        <p:nvSpPr>
          <p:cNvPr id="5" name="TextBox 5"/>
          <p:cNvSpPr txBox="1"/>
          <p:nvPr/>
        </p:nvSpPr>
        <p:spPr>
          <a:xfrm>
            <a:off x="1456173" y="1524468"/>
            <a:ext cx="8145027" cy="915379"/>
          </a:xfrm>
          <a:prstGeom prst="rect">
            <a:avLst/>
          </a:prstGeom>
        </p:spPr>
        <p:txBody>
          <a:bodyPr wrap="square" lIns="0" tIns="0" rIns="0" bIns="0" rtlCol="0" anchor="t">
            <a:spAutoFit/>
          </a:bodyPr>
          <a:lstStyle/>
          <a:p>
            <a:pPr>
              <a:lnSpc>
                <a:spcPts val="6480"/>
              </a:lnSpc>
            </a:pPr>
            <a:r>
              <a:rPr lang="en-US" sz="8000" spc="-64" dirty="0">
                <a:solidFill>
                  <a:srgbClr val="E2E6D9"/>
                </a:solidFill>
                <a:latin typeface="Arita Buri Bold Bold"/>
              </a:rPr>
              <a:t>Philippians 1-3</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540974" y="-4359280"/>
            <a:ext cx="19828974" cy="19828974"/>
          </a:xfrm>
          <a:prstGeom prst="rect">
            <a:avLst/>
          </a:prstGeom>
        </p:spPr>
      </p:pic>
      <p:sp>
        <p:nvSpPr>
          <p:cNvPr id="3" name="TextBox 3"/>
          <p:cNvSpPr txBox="1"/>
          <p:nvPr/>
        </p:nvSpPr>
        <p:spPr>
          <a:xfrm>
            <a:off x="1028700" y="1032510"/>
            <a:ext cx="6378634" cy="727710"/>
          </a:xfrm>
          <a:prstGeom prst="rect">
            <a:avLst/>
          </a:prstGeom>
        </p:spPr>
        <p:txBody>
          <a:bodyPr lIns="0" tIns="0" rIns="0" bIns="0" rtlCol="0" anchor="t">
            <a:spAutoFit/>
          </a:bodyPr>
          <a:lstStyle/>
          <a:p>
            <a:pPr algn="just">
              <a:lnSpc>
                <a:spcPts val="5400"/>
              </a:lnSpc>
            </a:pPr>
            <a:r>
              <a:rPr lang="en-US" sz="5400" spc="-54">
                <a:solidFill>
                  <a:srgbClr val="E2E6D9"/>
                </a:solidFill>
                <a:latin typeface="Arita Buri Bold"/>
              </a:rPr>
              <a:t>CONSOLIDATE</a:t>
            </a:r>
          </a:p>
        </p:txBody>
      </p:sp>
      <p:sp>
        <p:nvSpPr>
          <p:cNvPr id="4" name="TextBox 4"/>
          <p:cNvSpPr txBox="1"/>
          <p:nvPr/>
        </p:nvSpPr>
        <p:spPr>
          <a:xfrm>
            <a:off x="966605" y="1934836"/>
            <a:ext cx="16230600" cy="7928362"/>
          </a:xfrm>
          <a:prstGeom prst="rect">
            <a:avLst/>
          </a:prstGeom>
        </p:spPr>
        <p:txBody>
          <a:bodyPr lIns="0" tIns="0" rIns="0" bIns="0" rtlCol="0" anchor="t">
            <a:spAutoFit/>
          </a:bodyPr>
          <a:lstStyle/>
          <a:p>
            <a:pPr marL="721160" lvl="1" indent="-360580">
              <a:lnSpc>
                <a:spcPts val="3340"/>
              </a:lnSpc>
              <a:buFont typeface="Arial"/>
              <a:buChar char="•"/>
            </a:pPr>
            <a:r>
              <a:rPr lang="en-US" sz="3340" spc="-33">
                <a:solidFill>
                  <a:srgbClr val="E2E6D9"/>
                </a:solidFill>
                <a:latin typeface="Arita Buri Bold"/>
              </a:rPr>
              <a:t>Take 20 minutes and read Philippians 1-3. While reading, ask God to reveal something to you from this section of Scripture.  </a:t>
            </a:r>
          </a:p>
          <a:p>
            <a:pPr>
              <a:lnSpc>
                <a:spcPts val="3340"/>
              </a:lnSpc>
            </a:pPr>
            <a:endParaRPr lang="en-US" sz="3340" spc="-33">
              <a:solidFill>
                <a:srgbClr val="E2E6D9"/>
              </a:solidFill>
              <a:latin typeface="Arita Buri Bold"/>
            </a:endParaRPr>
          </a:p>
          <a:p>
            <a:pPr marL="721160" lvl="1" indent="-360580">
              <a:lnSpc>
                <a:spcPts val="3340"/>
              </a:lnSpc>
              <a:buFont typeface="Arial"/>
              <a:buChar char="•"/>
            </a:pPr>
            <a:r>
              <a:rPr lang="en-US" sz="3340" spc="-33">
                <a:solidFill>
                  <a:srgbClr val="E2E6D9"/>
                </a:solidFill>
                <a:latin typeface="Arita Buri Bold"/>
              </a:rPr>
              <a:t>Next, take 20 minutes to journal on this passage.</a:t>
            </a:r>
          </a:p>
          <a:p>
            <a:pPr>
              <a:lnSpc>
                <a:spcPts val="3340"/>
              </a:lnSpc>
            </a:pPr>
            <a:endParaRPr lang="en-US" sz="3340" spc="-33">
              <a:solidFill>
                <a:srgbClr val="E2E6D9"/>
              </a:solidFill>
              <a:latin typeface="Arita Buri Bold"/>
            </a:endParaRPr>
          </a:p>
          <a:p>
            <a:pPr marL="721160" lvl="1" indent="-360580">
              <a:lnSpc>
                <a:spcPts val="3340"/>
              </a:lnSpc>
              <a:buFont typeface="Arial"/>
              <a:buChar char="•"/>
            </a:pPr>
            <a:r>
              <a:rPr lang="en-US" sz="3340" spc="-33">
                <a:solidFill>
                  <a:srgbClr val="E2E6D9"/>
                </a:solidFill>
                <a:latin typeface="Arita Buri Bold"/>
              </a:rPr>
              <a:t>Scripture: Which portion of the scripture spoke to you? It could be one verse, or several. Write them out.</a:t>
            </a:r>
          </a:p>
          <a:p>
            <a:pPr>
              <a:lnSpc>
                <a:spcPts val="3340"/>
              </a:lnSpc>
            </a:pPr>
            <a:r>
              <a:rPr lang="en-US" sz="3340" spc="-33">
                <a:solidFill>
                  <a:srgbClr val="E2E6D9"/>
                </a:solidFill>
                <a:latin typeface="Arita Buri Bold"/>
              </a:rPr>
              <a:t> </a:t>
            </a:r>
          </a:p>
          <a:p>
            <a:pPr marL="721159" lvl="1" indent="-360579">
              <a:lnSpc>
                <a:spcPts val="3340"/>
              </a:lnSpc>
              <a:buFont typeface="Arial"/>
              <a:buChar char="•"/>
            </a:pPr>
            <a:r>
              <a:rPr lang="en-US" sz="3340" spc="-33">
                <a:solidFill>
                  <a:srgbClr val="E2E6D9"/>
                </a:solidFill>
                <a:latin typeface="Arita Buri Bold"/>
              </a:rPr>
              <a:t>Observation: What is it that you observed in this verse or verses? </a:t>
            </a:r>
          </a:p>
          <a:p>
            <a:pPr>
              <a:lnSpc>
                <a:spcPts val="3340"/>
              </a:lnSpc>
            </a:pPr>
            <a:endParaRPr lang="en-US" sz="3340" spc="-33">
              <a:solidFill>
                <a:srgbClr val="E2E6D9"/>
              </a:solidFill>
              <a:latin typeface="Arita Buri Bold"/>
            </a:endParaRPr>
          </a:p>
          <a:p>
            <a:pPr marL="721159" lvl="1" indent="-360580">
              <a:lnSpc>
                <a:spcPts val="3340"/>
              </a:lnSpc>
              <a:buFont typeface="Arial"/>
              <a:buChar char="•"/>
            </a:pPr>
            <a:r>
              <a:rPr lang="en-US" sz="3340" spc="-33">
                <a:solidFill>
                  <a:srgbClr val="E2E6D9"/>
                </a:solidFill>
                <a:latin typeface="Arita Buri Bold"/>
              </a:rPr>
              <a:t>Application: What is it that you have learned from this verse or verses and how does it apply to your life today?</a:t>
            </a:r>
          </a:p>
          <a:p>
            <a:pPr>
              <a:lnSpc>
                <a:spcPts val="3340"/>
              </a:lnSpc>
            </a:pPr>
            <a:endParaRPr lang="en-US" sz="3340" spc="-33">
              <a:solidFill>
                <a:srgbClr val="E2E6D9"/>
              </a:solidFill>
              <a:latin typeface="Arita Buri Bold"/>
            </a:endParaRPr>
          </a:p>
          <a:p>
            <a:pPr marL="721159" lvl="1" indent="-360580">
              <a:lnSpc>
                <a:spcPts val="3340"/>
              </a:lnSpc>
              <a:buFont typeface="Arial"/>
              <a:buChar char="•"/>
            </a:pPr>
            <a:r>
              <a:rPr lang="en-US" sz="3340" spc="-33">
                <a:solidFill>
                  <a:srgbClr val="E2E6D9"/>
                </a:solidFill>
                <a:latin typeface="Arita Buri Bold"/>
              </a:rPr>
              <a:t>Prayer: What should you pray for, considering what you have learned from the Scripture.</a:t>
            </a:r>
          </a:p>
          <a:p>
            <a:pPr>
              <a:lnSpc>
                <a:spcPts val="3340"/>
              </a:lnSpc>
            </a:pPr>
            <a:endParaRPr lang="en-US" sz="3340" spc="-33">
              <a:solidFill>
                <a:srgbClr val="E2E6D9"/>
              </a:solidFill>
              <a:latin typeface="Arita Buri Bold"/>
            </a:endParaRPr>
          </a:p>
          <a:p>
            <a:pPr marL="721161" lvl="1" indent="-360580">
              <a:lnSpc>
                <a:spcPts val="3340"/>
              </a:lnSpc>
              <a:buFont typeface="Arial"/>
              <a:buChar char="•"/>
            </a:pPr>
            <a:r>
              <a:rPr lang="en-US" sz="3340" spc="-33">
                <a:solidFill>
                  <a:srgbClr val="E2E6D9"/>
                </a:solidFill>
                <a:latin typeface="Arita Buri Bold"/>
              </a:rPr>
              <a:t>Come back together as a group and report what it is that the Lord said to you through the passage. Give opportunity for each person to report.</a:t>
            </a:r>
          </a:p>
          <a:p>
            <a:pPr>
              <a:lnSpc>
                <a:spcPts val="2940"/>
              </a:lnSpc>
            </a:pPr>
            <a:endParaRPr lang="en-US" sz="3340" spc="-33">
              <a:solidFill>
                <a:srgbClr val="E2E6D9"/>
              </a:solidFill>
              <a:latin typeface="Arita Buri Bo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540974" y="-4359280"/>
            <a:ext cx="19828974" cy="19828974"/>
          </a:xfrm>
          <a:prstGeom prst="rect">
            <a:avLst/>
          </a:prstGeom>
        </p:spPr>
      </p:pic>
      <p:sp>
        <p:nvSpPr>
          <p:cNvPr id="3" name="TextBox 3"/>
          <p:cNvSpPr txBox="1"/>
          <p:nvPr/>
        </p:nvSpPr>
        <p:spPr>
          <a:xfrm>
            <a:off x="1028700" y="2706443"/>
            <a:ext cx="4018366" cy="727710"/>
          </a:xfrm>
          <a:prstGeom prst="rect">
            <a:avLst/>
          </a:prstGeom>
        </p:spPr>
        <p:txBody>
          <a:bodyPr lIns="0" tIns="0" rIns="0" bIns="0" rtlCol="0" anchor="t">
            <a:spAutoFit/>
          </a:bodyPr>
          <a:lstStyle/>
          <a:p>
            <a:pPr algn="just">
              <a:lnSpc>
                <a:spcPts val="5400"/>
              </a:lnSpc>
            </a:pPr>
            <a:r>
              <a:rPr lang="en-US" sz="5400" spc="-54">
                <a:solidFill>
                  <a:srgbClr val="E2E6D9"/>
                </a:solidFill>
                <a:latin typeface="Arita Buri Bold"/>
              </a:rPr>
              <a:t>CHANGE</a:t>
            </a:r>
          </a:p>
        </p:txBody>
      </p:sp>
      <p:sp>
        <p:nvSpPr>
          <p:cNvPr id="4" name="TextBox 4"/>
          <p:cNvSpPr txBox="1"/>
          <p:nvPr/>
        </p:nvSpPr>
        <p:spPr>
          <a:xfrm>
            <a:off x="1028700" y="3693511"/>
            <a:ext cx="16230600" cy="3790067"/>
          </a:xfrm>
          <a:prstGeom prst="rect">
            <a:avLst/>
          </a:prstGeom>
        </p:spPr>
        <p:txBody>
          <a:bodyPr lIns="0" tIns="0" rIns="0" bIns="0" rtlCol="0" anchor="t">
            <a:spAutoFit/>
          </a:bodyPr>
          <a:lstStyle/>
          <a:p>
            <a:pPr marL="721159" lvl="1" indent="-360580">
              <a:lnSpc>
                <a:spcPts val="3340"/>
              </a:lnSpc>
              <a:buFont typeface="Arial"/>
              <a:buChar char="•"/>
            </a:pPr>
            <a:r>
              <a:rPr lang="en-US" sz="3340" spc="-33">
                <a:solidFill>
                  <a:srgbClr val="E2E6D9"/>
                </a:solidFill>
                <a:latin typeface="Arita Buri Bold"/>
              </a:rPr>
              <a:t>What do you feel that you have learned from this lesson today? </a:t>
            </a:r>
          </a:p>
          <a:p>
            <a:pPr>
              <a:lnSpc>
                <a:spcPts val="3340"/>
              </a:lnSpc>
            </a:pPr>
            <a:endParaRPr lang="en-US" sz="3340" spc="-33">
              <a:solidFill>
                <a:srgbClr val="E2E6D9"/>
              </a:solidFill>
              <a:latin typeface="Arita Buri Bold"/>
            </a:endParaRPr>
          </a:p>
          <a:p>
            <a:pPr marL="721159" lvl="1" indent="-360580">
              <a:lnSpc>
                <a:spcPts val="3340"/>
              </a:lnSpc>
              <a:buFont typeface="Arial"/>
              <a:buChar char="•"/>
            </a:pPr>
            <a:r>
              <a:rPr lang="en-US" sz="3340" spc="-33">
                <a:solidFill>
                  <a:srgbClr val="E2E6D9"/>
                </a:solidFill>
                <a:latin typeface="Arita Buri Bold"/>
              </a:rPr>
              <a:t>How has what we have learned apply to your ministry situation? </a:t>
            </a:r>
          </a:p>
          <a:p>
            <a:pPr>
              <a:lnSpc>
                <a:spcPts val="3340"/>
              </a:lnSpc>
            </a:pPr>
            <a:endParaRPr lang="en-US" sz="3340" spc="-33">
              <a:solidFill>
                <a:srgbClr val="E2E6D9"/>
              </a:solidFill>
              <a:latin typeface="Arita Buri Bold"/>
            </a:endParaRPr>
          </a:p>
          <a:p>
            <a:pPr marL="721159" lvl="1" indent="-360580">
              <a:lnSpc>
                <a:spcPts val="3340"/>
              </a:lnSpc>
              <a:buFont typeface="Arial"/>
              <a:buChar char="•"/>
            </a:pPr>
            <a:r>
              <a:rPr lang="en-US" sz="3340" spc="-33">
                <a:solidFill>
                  <a:srgbClr val="E2E6D9"/>
                </a:solidFill>
                <a:latin typeface="Arita Buri Bold"/>
              </a:rPr>
              <a:t>Now that you have practiced how to use the Scriptures as your Divine Mentor, I encourage you to make a commitment to try out this practice for the next 30 days. </a:t>
            </a:r>
          </a:p>
          <a:p>
            <a:pPr>
              <a:lnSpc>
                <a:spcPts val="3340"/>
              </a:lnSpc>
            </a:pPr>
            <a:endParaRPr lang="en-US" sz="3340" spc="-33">
              <a:solidFill>
                <a:srgbClr val="E2E6D9"/>
              </a:solidFill>
              <a:latin typeface="Arita Buri Bold"/>
            </a:endParaRPr>
          </a:p>
          <a:p>
            <a:pPr marL="721159" lvl="1" indent="-360580">
              <a:lnSpc>
                <a:spcPts val="3340"/>
              </a:lnSpc>
              <a:buFont typeface="Arial"/>
              <a:buChar char="•"/>
            </a:pPr>
            <a:r>
              <a:rPr lang="en-US" sz="3340" spc="-33">
                <a:solidFill>
                  <a:srgbClr val="E2E6D9"/>
                </a:solidFill>
                <a:latin typeface="Arita Buri Bold"/>
              </a:rPr>
              <a:t>Ask God to help you put this into practice in yourlife.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540974" y="-4359280"/>
            <a:ext cx="19828974" cy="19828974"/>
          </a:xfrm>
          <a:prstGeom prst="rect">
            <a:avLst/>
          </a:prstGeom>
        </p:spPr>
      </p:pic>
      <p:sp>
        <p:nvSpPr>
          <p:cNvPr id="3" name="TextBox 3"/>
          <p:cNvSpPr txBox="1"/>
          <p:nvPr/>
        </p:nvSpPr>
        <p:spPr>
          <a:xfrm>
            <a:off x="4187711" y="4225006"/>
            <a:ext cx="13071589" cy="2793752"/>
          </a:xfrm>
          <a:prstGeom prst="rect">
            <a:avLst/>
          </a:prstGeom>
        </p:spPr>
        <p:txBody>
          <a:bodyPr lIns="0" tIns="0" rIns="0" bIns="0" rtlCol="0" anchor="t">
            <a:spAutoFit/>
          </a:bodyPr>
          <a:lstStyle/>
          <a:p>
            <a:pPr algn="r">
              <a:lnSpc>
                <a:spcPts val="7240"/>
              </a:lnSpc>
            </a:pPr>
            <a:r>
              <a:rPr lang="en-US" sz="7240" spc="-72">
                <a:solidFill>
                  <a:srgbClr val="E2E6D9"/>
                </a:solidFill>
                <a:latin typeface="Arita Buri Bold"/>
              </a:rPr>
              <a:t>Proverbs 27:17 “As iron sharpens iron, so one person</a:t>
            </a:r>
          </a:p>
          <a:p>
            <a:pPr algn="r">
              <a:lnSpc>
                <a:spcPts val="7240"/>
              </a:lnSpc>
            </a:pPr>
            <a:r>
              <a:rPr lang="en-US" sz="7240" spc="-72">
                <a:solidFill>
                  <a:srgbClr val="E2E6D9"/>
                </a:solidFill>
                <a:latin typeface="Arita Buri Bold"/>
              </a:rPr>
              <a:t>sharpens another.”</a:t>
            </a:r>
          </a:p>
        </p:txBody>
      </p:sp>
      <p:pic>
        <p:nvPicPr>
          <p:cNvPr id="4" name="Picture 4"/>
          <p:cNvPicPr>
            <a:picLocks noChangeAspect="1"/>
          </p:cNvPicPr>
          <p:nvPr/>
        </p:nvPicPr>
        <p:blipFill>
          <a:blip r:embed="rId4"/>
          <a:srcRect t="6687" b="6687"/>
          <a:stretch>
            <a:fillRect/>
          </a:stretch>
        </p:blipFill>
        <p:spPr>
          <a:xfrm>
            <a:off x="1344168" y="7414345"/>
            <a:ext cx="2358729" cy="2043259"/>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8700" y="907196"/>
            <a:ext cx="3546608" cy="305653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4C2B8"/>
        </a:solidFill>
        <a:effectLst/>
      </p:bgPr>
    </p:bg>
    <p:spTree>
      <p:nvGrpSpPr>
        <p:cNvPr id="1" name=""/>
        <p:cNvGrpSpPr/>
        <p:nvPr/>
      </p:nvGrpSpPr>
      <p:grpSpPr>
        <a:xfrm>
          <a:off x="0" y="0"/>
          <a:ext cx="0" cy="0"/>
          <a:chOff x="0" y="0"/>
          <a:chExt cx="0" cy="0"/>
        </a:xfrm>
      </p:grpSpPr>
      <p:sp>
        <p:nvSpPr>
          <p:cNvPr id="2" name="TextBox 2"/>
          <p:cNvSpPr txBox="1"/>
          <p:nvPr/>
        </p:nvSpPr>
        <p:spPr>
          <a:xfrm>
            <a:off x="2292408" y="2898899"/>
            <a:ext cx="14966892" cy="4622552"/>
          </a:xfrm>
          <a:prstGeom prst="rect">
            <a:avLst/>
          </a:prstGeom>
        </p:spPr>
        <p:txBody>
          <a:bodyPr lIns="0" tIns="0" rIns="0" bIns="0" rtlCol="0" anchor="t">
            <a:spAutoFit/>
          </a:bodyPr>
          <a:lstStyle/>
          <a:p>
            <a:pPr algn="r">
              <a:lnSpc>
                <a:spcPts val="7240"/>
              </a:lnSpc>
            </a:pPr>
            <a:r>
              <a:rPr lang="en-US" sz="7240" spc="-72">
                <a:solidFill>
                  <a:srgbClr val="E9E9E9"/>
                </a:solidFill>
                <a:latin typeface="Arita Buri Bold"/>
              </a:rPr>
              <a:t>I Thessalonians 2:8 “Because we loved you so much, we were delighted to share with you not only the gospel of God but our lives as well.”</a:t>
            </a:r>
          </a:p>
        </p:txBody>
      </p:sp>
      <p:pic>
        <p:nvPicPr>
          <p:cNvPr id="3" name="Picture 3"/>
          <p:cNvPicPr>
            <a:picLocks noChangeAspect="1"/>
          </p:cNvPicPr>
          <p:nvPr/>
        </p:nvPicPr>
        <p:blipFill>
          <a:blip r:embed="rId2"/>
          <a:srcRect t="14110" b="6687"/>
          <a:stretch>
            <a:fillRect/>
          </a:stretch>
        </p:blipFill>
        <p:spPr>
          <a:xfrm>
            <a:off x="15064726" y="612842"/>
            <a:ext cx="2358729" cy="1868161"/>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6282884"/>
            <a:ext cx="3352582" cy="297541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0974" y="-4359280"/>
            <a:ext cx="19828974" cy="19828974"/>
          </a:xfrm>
          <a:prstGeom prst="rect">
            <a:avLst/>
          </a:prstGeom>
        </p:spPr>
      </p:pic>
      <p:sp>
        <p:nvSpPr>
          <p:cNvPr id="3" name="TextBox 3"/>
          <p:cNvSpPr txBox="1"/>
          <p:nvPr/>
        </p:nvSpPr>
        <p:spPr>
          <a:xfrm>
            <a:off x="3702896" y="2899410"/>
            <a:ext cx="13556404" cy="4621530"/>
          </a:xfrm>
          <a:prstGeom prst="rect">
            <a:avLst/>
          </a:prstGeom>
        </p:spPr>
        <p:txBody>
          <a:bodyPr lIns="0" tIns="0" rIns="0" bIns="0" rtlCol="0" anchor="t">
            <a:spAutoFit/>
          </a:bodyPr>
          <a:lstStyle/>
          <a:p>
            <a:pPr algn="r">
              <a:lnSpc>
                <a:spcPts val="7199"/>
              </a:lnSpc>
            </a:pPr>
            <a:r>
              <a:rPr lang="en-US" sz="7199" spc="-71">
                <a:solidFill>
                  <a:srgbClr val="E2E6D9"/>
                </a:solidFill>
                <a:latin typeface="Arita Buri Bold"/>
              </a:rPr>
              <a:t>Philippians 4:9 “Whatever you have learned or received or heard from me, or seen in me—put it into practice. And the God of peace will be with you.”</a:t>
            </a:r>
          </a:p>
        </p:txBody>
      </p:sp>
      <p:pic>
        <p:nvPicPr>
          <p:cNvPr id="4" name="Picture 4"/>
          <p:cNvPicPr>
            <a:picLocks noChangeAspect="1"/>
          </p:cNvPicPr>
          <p:nvPr/>
        </p:nvPicPr>
        <p:blipFill>
          <a:blip r:embed="rId4"/>
          <a:srcRect t="6687" b="6687"/>
          <a:stretch>
            <a:fillRect/>
          </a:stretch>
        </p:blipFill>
        <p:spPr>
          <a:xfrm>
            <a:off x="1344168" y="7414345"/>
            <a:ext cx="2358729" cy="2043259"/>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67914" y="941231"/>
            <a:ext cx="3131336" cy="299469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4C2B8"/>
        </a:solidFill>
        <a:effectLst/>
      </p:bgPr>
    </p:bg>
    <p:spTree>
      <p:nvGrpSpPr>
        <p:cNvPr id="1" name=""/>
        <p:cNvGrpSpPr/>
        <p:nvPr/>
      </p:nvGrpSpPr>
      <p:grpSpPr>
        <a:xfrm>
          <a:off x="0" y="0"/>
          <a:ext cx="0" cy="0"/>
          <a:chOff x="0" y="0"/>
          <a:chExt cx="0" cy="0"/>
        </a:xfrm>
      </p:grpSpPr>
      <p:sp>
        <p:nvSpPr>
          <p:cNvPr id="2" name="TextBox 2"/>
          <p:cNvSpPr txBox="1"/>
          <p:nvPr/>
        </p:nvSpPr>
        <p:spPr>
          <a:xfrm>
            <a:off x="4187711" y="3355210"/>
            <a:ext cx="13071589" cy="4631055"/>
          </a:xfrm>
          <a:prstGeom prst="rect">
            <a:avLst/>
          </a:prstGeom>
        </p:spPr>
        <p:txBody>
          <a:bodyPr lIns="0" tIns="0" rIns="0" bIns="0" rtlCol="0" anchor="t">
            <a:spAutoFit/>
          </a:bodyPr>
          <a:lstStyle/>
          <a:p>
            <a:pPr algn="r">
              <a:lnSpc>
                <a:spcPts val="7200"/>
              </a:lnSpc>
            </a:pPr>
            <a:r>
              <a:rPr lang="en-US" sz="7200" spc="-72">
                <a:solidFill>
                  <a:srgbClr val="E9E9E9"/>
                </a:solidFill>
                <a:latin typeface="Arita Buri Bold"/>
              </a:rPr>
              <a:t>Hebrews 13:7 “Remember your leaders, who spoke the word of God to you. Consider the outcome of their way of life and imitate their faith.”</a:t>
            </a:r>
          </a:p>
        </p:txBody>
      </p:sp>
      <p:pic>
        <p:nvPicPr>
          <p:cNvPr id="3" name="Picture 3"/>
          <p:cNvPicPr>
            <a:picLocks noChangeAspect="1"/>
          </p:cNvPicPr>
          <p:nvPr/>
        </p:nvPicPr>
        <p:blipFill>
          <a:blip r:embed="rId2"/>
          <a:srcRect t="6687" b="6687"/>
          <a:stretch>
            <a:fillRect/>
          </a:stretch>
        </p:blipFill>
        <p:spPr>
          <a:xfrm>
            <a:off x="14900571" y="1028700"/>
            <a:ext cx="2358729" cy="2043259"/>
          </a:xfrm>
          <a:prstGeom prst="rect">
            <a:avLst/>
          </a:prstGeom>
        </p:spPr>
      </p:pic>
      <p:pic>
        <p:nvPicPr>
          <p:cNvPr id="4" name="Picture 4"/>
          <p:cNvPicPr>
            <a:picLocks noChangeAspect="1"/>
          </p:cNvPicPr>
          <p:nvPr/>
        </p:nvPicPr>
        <p:blipFill>
          <a:blip r:embed="rId3">
            <a:alphaModFix amt="63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3456" y="5341633"/>
            <a:ext cx="3551194" cy="445290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540974" y="-4359280"/>
            <a:ext cx="19828974" cy="19828974"/>
          </a:xfrm>
          <a:prstGeom prst="rect">
            <a:avLst/>
          </a:prstGeom>
        </p:spPr>
      </p:pic>
      <p:sp>
        <p:nvSpPr>
          <p:cNvPr id="3" name="TextBox 3"/>
          <p:cNvSpPr txBox="1"/>
          <p:nvPr/>
        </p:nvSpPr>
        <p:spPr>
          <a:xfrm>
            <a:off x="1028700" y="3344165"/>
            <a:ext cx="16230600" cy="4195197"/>
          </a:xfrm>
          <a:prstGeom prst="rect">
            <a:avLst/>
          </a:prstGeom>
        </p:spPr>
        <p:txBody>
          <a:bodyPr lIns="0" tIns="0" rIns="0" bIns="0" rtlCol="0" anchor="t">
            <a:spAutoFit/>
          </a:bodyPr>
          <a:lstStyle/>
          <a:p>
            <a:pPr>
              <a:lnSpc>
                <a:spcPts val="6540"/>
              </a:lnSpc>
            </a:pPr>
            <a:r>
              <a:rPr lang="en-US" sz="6540" spc="-65">
                <a:solidFill>
                  <a:srgbClr val="E2E6D9"/>
                </a:solidFill>
                <a:latin typeface="Arita Buri Bold"/>
              </a:rPr>
              <a:t>To Identify the Biblical Basis for mentoring, putting this into practice in our own lives, and recognize how to train others to make this a reality in their lives as well.</a:t>
            </a:r>
          </a:p>
        </p:txBody>
      </p:sp>
      <p:pic>
        <p:nvPicPr>
          <p:cNvPr id="4" name="Picture 4"/>
          <p:cNvPicPr>
            <a:picLocks noChangeAspect="1"/>
          </p:cNvPicPr>
          <p:nvPr/>
        </p:nvPicPr>
        <p:blipFill>
          <a:blip r:embed="rId4"/>
          <a:srcRect t="6687" b="6687"/>
          <a:stretch>
            <a:fillRect/>
          </a:stretch>
        </p:blipFill>
        <p:spPr>
          <a:xfrm>
            <a:off x="8768935" y="111322"/>
            <a:ext cx="1158200" cy="1003296"/>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852742" y="8730171"/>
            <a:ext cx="1208703" cy="1208703"/>
          </a:xfrm>
          <a:prstGeom prst="rect">
            <a:avLst/>
          </a:prstGeom>
        </p:spPr>
      </p:pic>
      <p:sp>
        <p:nvSpPr>
          <p:cNvPr id="6" name="TextBox 6"/>
          <p:cNvSpPr txBox="1"/>
          <p:nvPr/>
        </p:nvSpPr>
        <p:spPr>
          <a:xfrm>
            <a:off x="1028700" y="1904413"/>
            <a:ext cx="6614363" cy="1022737"/>
          </a:xfrm>
          <a:prstGeom prst="rect">
            <a:avLst/>
          </a:prstGeom>
        </p:spPr>
        <p:txBody>
          <a:bodyPr lIns="0" tIns="0" rIns="0" bIns="0" rtlCol="0" anchor="t">
            <a:spAutoFit/>
          </a:bodyPr>
          <a:lstStyle/>
          <a:p>
            <a:pPr>
              <a:lnSpc>
                <a:spcPts val="7640"/>
              </a:lnSpc>
            </a:pPr>
            <a:r>
              <a:rPr lang="en-US" sz="7640" spc="-76">
                <a:solidFill>
                  <a:srgbClr val="E2E6D9"/>
                </a:solidFill>
                <a:latin typeface="Arita Buri Bold"/>
              </a:rPr>
              <a:t>Purpose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4C2B8"/>
        </a:solidFill>
        <a:effectLst/>
      </p:bgPr>
    </p:bg>
    <p:spTree>
      <p:nvGrpSpPr>
        <p:cNvPr id="1" name=""/>
        <p:cNvGrpSpPr/>
        <p:nvPr/>
      </p:nvGrpSpPr>
      <p:grpSpPr>
        <a:xfrm>
          <a:off x="0" y="0"/>
          <a:ext cx="0" cy="0"/>
          <a:chOff x="0" y="0"/>
          <a:chExt cx="0" cy="0"/>
        </a:xfrm>
      </p:grpSpPr>
      <p:sp>
        <p:nvSpPr>
          <p:cNvPr id="3" name="TextBox 3"/>
          <p:cNvSpPr txBox="1"/>
          <p:nvPr/>
        </p:nvSpPr>
        <p:spPr>
          <a:xfrm>
            <a:off x="1093874" y="2523872"/>
            <a:ext cx="16165426" cy="4912995"/>
          </a:xfrm>
          <a:prstGeom prst="rect">
            <a:avLst/>
          </a:prstGeom>
        </p:spPr>
        <p:txBody>
          <a:bodyPr lIns="0" tIns="0" rIns="0" bIns="0" rtlCol="0" anchor="t">
            <a:spAutoFit/>
          </a:bodyPr>
          <a:lstStyle/>
          <a:p>
            <a:pPr algn="r">
              <a:lnSpc>
                <a:spcPts val="4800"/>
              </a:lnSpc>
            </a:pPr>
            <a:r>
              <a:rPr lang="en-US" sz="4800" spc="-48">
                <a:solidFill>
                  <a:srgbClr val="E9E9E9"/>
                </a:solidFill>
                <a:latin typeface="Arita Buri Bold"/>
              </a:rPr>
              <a:t>“You’ve all drunk too much; you’ve become obsessed</a:t>
            </a:r>
          </a:p>
          <a:p>
            <a:pPr algn="r">
              <a:lnSpc>
                <a:spcPts val="4800"/>
              </a:lnSpc>
            </a:pPr>
            <a:r>
              <a:rPr lang="en-US" sz="4800" spc="-48">
                <a:solidFill>
                  <a:srgbClr val="E9E9E9"/>
                </a:solidFill>
                <a:latin typeface="Arita Buri Bold"/>
              </a:rPr>
              <a:t>with the youthful spirit, and you actually imagine that youth will save the church. It is no wonder you feel like you’re struggling with faith and its formation; you’ve given your attention to the cultural benefits of an age group over concern for the working of the Holy Spirit, who is the very giver of that which you seek.” -- Bonhoeffer</a:t>
            </a: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13014" y="215605"/>
            <a:ext cx="1784919" cy="1961450"/>
          </a:xfrm>
          <a:prstGeom prst="rect">
            <a:avLst/>
          </a:prstGeom>
        </p:spPr>
      </p:pic>
      <p:pic>
        <p:nvPicPr>
          <p:cNvPr id="5" name="Imagen 4" descr="Imagen en blanco y negro&#10;&#10;Descripción generada automáticamente con confianza media">
            <a:extLst>
              <a:ext uri="{FF2B5EF4-FFF2-40B4-BE49-F238E27FC236}">
                <a16:creationId xmlns:a16="http://schemas.microsoft.com/office/drawing/2014/main" id="{09C63095-127C-1A49-8A27-46FC27D6B88D}"/>
              </a:ext>
            </a:extLst>
          </p:cNvPr>
          <p:cNvPicPr>
            <a:picLocks noChangeAspect="1"/>
          </p:cNvPicPr>
          <p:nvPr/>
        </p:nvPicPr>
        <p:blipFill rotWithShape="1">
          <a:blip r:embed="rId4">
            <a:extLst>
              <a:ext uri="{28A0092B-C50C-407E-A947-70E740481C1C}">
                <a14:useLocalDpi xmlns:a14="http://schemas.microsoft.com/office/drawing/2010/main" val="0"/>
              </a:ext>
            </a:extLst>
          </a:blip>
          <a:srcRect l="37499" t="31535" r="33333" b="41482"/>
          <a:stretch/>
        </p:blipFill>
        <p:spPr>
          <a:xfrm>
            <a:off x="-838200" y="7200900"/>
            <a:ext cx="5334000" cy="277582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540974" y="-4359280"/>
            <a:ext cx="19828974" cy="19828974"/>
          </a:xfrm>
          <a:prstGeom prst="rect">
            <a:avLst/>
          </a:prstGeom>
        </p:spPr>
      </p:pic>
      <p:sp>
        <p:nvSpPr>
          <p:cNvPr id="3" name="TextBox 3"/>
          <p:cNvSpPr txBox="1"/>
          <p:nvPr/>
        </p:nvSpPr>
        <p:spPr>
          <a:xfrm>
            <a:off x="2123728" y="3800672"/>
            <a:ext cx="15135572" cy="3323977"/>
          </a:xfrm>
          <a:prstGeom prst="rect">
            <a:avLst/>
          </a:prstGeom>
        </p:spPr>
        <p:txBody>
          <a:bodyPr lIns="0" tIns="0" rIns="0" bIns="0" rtlCol="0" anchor="t">
            <a:spAutoFit/>
          </a:bodyPr>
          <a:lstStyle/>
          <a:p>
            <a:pPr algn="r">
              <a:lnSpc>
                <a:spcPts val="5240"/>
              </a:lnSpc>
            </a:pPr>
            <a:r>
              <a:rPr lang="en-US" sz="5240" spc="-52">
                <a:solidFill>
                  <a:srgbClr val="E2E6D9"/>
                </a:solidFill>
                <a:latin typeface="Arita Buri Bold"/>
              </a:rPr>
              <a:t>Take a few minutes to make a list of people who have been influential during different seasons of your life. Fill in a name for each</a:t>
            </a:r>
          </a:p>
          <a:p>
            <a:pPr algn="r">
              <a:lnSpc>
                <a:spcPts val="5240"/>
              </a:lnSpc>
            </a:pPr>
            <a:r>
              <a:rPr lang="en-US" sz="5240" spc="-52">
                <a:solidFill>
                  <a:srgbClr val="E2E6D9"/>
                </a:solidFill>
                <a:latin typeface="Arita Buri Bold"/>
              </a:rPr>
              <a:t>of the eras, identifying who they were and what you learned from them:</a:t>
            </a:r>
          </a:p>
        </p:txBody>
      </p:sp>
      <p:pic>
        <p:nvPicPr>
          <p:cNvPr id="4" name="Picture 4"/>
          <p:cNvPicPr>
            <a:picLocks noChangeAspect="1"/>
          </p:cNvPicPr>
          <p:nvPr/>
        </p:nvPicPr>
        <p:blipFill>
          <a:blip r:embed="rId4"/>
          <a:srcRect t="6687" b="6687"/>
          <a:stretch>
            <a:fillRect/>
          </a:stretch>
        </p:blipFill>
        <p:spPr>
          <a:xfrm>
            <a:off x="1028700" y="1028700"/>
            <a:ext cx="2428111" cy="2103362"/>
          </a:xfrm>
          <a:prstGeom prst="rect">
            <a:avLst/>
          </a:prstGeom>
        </p:spPr>
      </p:pic>
      <p:sp>
        <p:nvSpPr>
          <p:cNvPr id="5" name="TextBox 5"/>
          <p:cNvSpPr txBox="1"/>
          <p:nvPr/>
        </p:nvSpPr>
        <p:spPr>
          <a:xfrm>
            <a:off x="12907706" y="2597524"/>
            <a:ext cx="4351594" cy="776992"/>
          </a:xfrm>
          <a:prstGeom prst="rect">
            <a:avLst/>
          </a:prstGeom>
        </p:spPr>
        <p:txBody>
          <a:bodyPr lIns="0" tIns="0" rIns="0" bIns="0" rtlCol="0" anchor="t">
            <a:spAutoFit/>
          </a:bodyPr>
          <a:lstStyle/>
          <a:p>
            <a:pPr algn="r">
              <a:lnSpc>
                <a:spcPts val="5840"/>
              </a:lnSpc>
            </a:pPr>
            <a:r>
              <a:rPr lang="en-US" sz="5840" spc="-58">
                <a:solidFill>
                  <a:srgbClr val="E2E6D9"/>
                </a:solidFill>
                <a:latin typeface="Arita Buri Bold Bold"/>
              </a:rPr>
              <a:t>Connect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TotalTime>
  <Words>1080</Words>
  <Application>Microsoft Macintosh PowerPoint</Application>
  <PresentationFormat>Personalizado</PresentationFormat>
  <Paragraphs>82</Paragraphs>
  <Slides>29</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29</vt:i4>
      </vt:variant>
    </vt:vector>
  </HeadingPairs>
  <TitlesOfParts>
    <vt:vector size="37" baseType="lpstr">
      <vt:lpstr>Arita Buri Bold</vt:lpstr>
      <vt:lpstr>Archivo Black</vt:lpstr>
      <vt:lpstr>Calibri</vt:lpstr>
      <vt:lpstr>Arita Buri Bold Bold Italics</vt:lpstr>
      <vt:lpstr>Arial</vt:lpstr>
      <vt:lpstr>Arita Buri Bold Bold</vt:lpstr>
      <vt:lpstr>Arimo</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ENGLISH Biblical Mentorship</dc:title>
  <cp:lastModifiedBy>Evangelismo Mesoamérica Iglesia del Nazareno</cp:lastModifiedBy>
  <cp:revision>5</cp:revision>
  <dcterms:created xsi:type="dcterms:W3CDTF">2006-08-16T00:00:00Z</dcterms:created>
  <dcterms:modified xsi:type="dcterms:W3CDTF">2021-02-11T18:31:55Z</dcterms:modified>
  <dc:identifier>DAEVv2DjKno</dc:identifier>
</cp:coreProperties>
</file>