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rimo" panose="020B0604020202020204" pitchFamily="34" charset="0"/>
      <p:regular r:id="rId38"/>
    </p:embeddedFont>
    <p:embeddedFont>
      <p:font typeface="Arimo Bold" panose="020B0704020202020204" pitchFamily="34" charset="0"/>
      <p:regular r:id="rId39"/>
      <p:bold r:id="rId40"/>
    </p:embeddedFont>
    <p:embeddedFont>
      <p:font typeface="Arimo Bold Italics" panose="020B0704020202090204" pitchFamily="34" charset="0"/>
      <p:regular r:id="rId41"/>
      <p:bold r:id="rId42"/>
      <p:italic r:id="rId43"/>
      <p:boldItalic r:id="rId44"/>
    </p:embeddedFont>
    <p:embeddedFont>
      <p:font typeface="Arimo Italics" panose="020B0604020202090204" pitchFamily="34" charset="0"/>
      <p:regular r:id="rId45"/>
      <p:italic r:id="rId46"/>
    </p:embeddedFont>
    <p:embeddedFont>
      <p:font typeface="Calibri" panose="020F0502020204030204" pitchFamily="34" charset="0"/>
      <p:regular r:id="rId47"/>
      <p:bold r:id="rId48"/>
      <p:italic r:id="rId49"/>
      <p:boldItalic r:id="rId50"/>
    </p:embeddedFont>
    <p:embeddedFont>
      <p:font typeface="Lato" panose="020F0502020204030203" pitchFamily="34" charset="77"/>
      <p:regular r:id="rId51"/>
    </p:embeddedFont>
    <p:embeddedFont>
      <p:font typeface="Lato Bold" panose="020F0802020204030203" pitchFamily="34" charset="77"/>
      <p:regular r:id="rId52"/>
      <p:bold r:id="rId53"/>
    </p:embeddedFont>
    <p:embeddedFont>
      <p:font typeface="Lato Bold Italics" panose="020F0802020204030203" pitchFamily="34" charset="77"/>
      <p:regular r:id="rId54"/>
      <p:bold r:id="rId55"/>
      <p:italic r:id="rId56"/>
      <p:boldItalic r:id="rId57"/>
    </p:embeddedFont>
    <p:embeddedFont>
      <p:font typeface="Lato Italics" panose="020F0502020204030203" pitchFamily="34" charset="77"/>
      <p:regular r:id="rId58"/>
      <p:italic r:id="rId59"/>
    </p:embeddedFont>
    <p:embeddedFont>
      <p:font typeface="Oswald" pitchFamily="2" charset="77"/>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19" autoAdjust="0"/>
  </p:normalViewPr>
  <p:slideViewPr>
    <p:cSldViewPr>
      <p:cViewPr varScale="1">
        <p:scale>
          <a:sx n="73" d="100"/>
          <a:sy n="73" d="100"/>
        </p:scale>
        <p:origin x="72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626E3-826F-1944-BB45-778FE1420D21}" type="datetimeFigureOut">
              <a:rPr lang="es-GT" smtClean="0"/>
              <a:t>7/04/21</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2D91C-E413-3646-A0C3-41C9347FFDB4}" type="slidenum">
              <a:rPr lang="es-GT" smtClean="0"/>
              <a:t>‹Nº›</a:t>
            </a:fld>
            <a:endParaRPr lang="es-GT"/>
          </a:p>
        </p:txBody>
      </p:sp>
    </p:spTree>
    <p:extLst>
      <p:ext uri="{BB962C8B-B14F-4D97-AF65-F5344CB8AC3E}">
        <p14:creationId xmlns:p14="http://schemas.microsoft.com/office/powerpoint/2010/main" val="160037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7B62D91C-E413-3646-A0C3-41C9347FFDB4}" type="slidenum">
              <a:rPr lang="es-GT" smtClean="0"/>
              <a:t>4</a:t>
            </a:fld>
            <a:endParaRPr lang="es-GT"/>
          </a:p>
        </p:txBody>
      </p:sp>
    </p:spTree>
    <p:extLst>
      <p:ext uri="{BB962C8B-B14F-4D97-AF65-F5344CB8AC3E}">
        <p14:creationId xmlns:p14="http://schemas.microsoft.com/office/powerpoint/2010/main" val="3246441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7B62D91C-E413-3646-A0C3-41C9347FFDB4}" type="slidenum">
              <a:rPr lang="es-GT" smtClean="0"/>
              <a:t>30</a:t>
            </a:fld>
            <a:endParaRPr lang="es-GT"/>
          </a:p>
        </p:txBody>
      </p:sp>
    </p:spTree>
    <p:extLst>
      <p:ext uri="{BB962C8B-B14F-4D97-AF65-F5344CB8AC3E}">
        <p14:creationId xmlns:p14="http://schemas.microsoft.com/office/powerpoint/2010/main" val="317464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7B62D91C-E413-3646-A0C3-41C9347FFDB4}" type="slidenum">
              <a:rPr lang="es-GT" smtClean="0"/>
              <a:t>7</a:t>
            </a:fld>
            <a:endParaRPr lang="es-GT"/>
          </a:p>
        </p:txBody>
      </p:sp>
    </p:spTree>
    <p:extLst>
      <p:ext uri="{BB962C8B-B14F-4D97-AF65-F5344CB8AC3E}">
        <p14:creationId xmlns:p14="http://schemas.microsoft.com/office/powerpoint/2010/main" val="418738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7B62D91C-E413-3646-A0C3-41C9347FFDB4}" type="slidenum">
              <a:rPr lang="es-GT" smtClean="0"/>
              <a:t>10</a:t>
            </a:fld>
            <a:endParaRPr lang="es-GT"/>
          </a:p>
        </p:txBody>
      </p:sp>
    </p:spTree>
    <p:extLst>
      <p:ext uri="{BB962C8B-B14F-4D97-AF65-F5344CB8AC3E}">
        <p14:creationId xmlns:p14="http://schemas.microsoft.com/office/powerpoint/2010/main" val="952641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7B62D91C-E413-3646-A0C3-41C9347FFDB4}" type="slidenum">
              <a:rPr lang="es-GT" smtClean="0"/>
              <a:t>19</a:t>
            </a:fld>
            <a:endParaRPr lang="es-GT"/>
          </a:p>
        </p:txBody>
      </p:sp>
    </p:spTree>
    <p:extLst>
      <p:ext uri="{BB962C8B-B14F-4D97-AF65-F5344CB8AC3E}">
        <p14:creationId xmlns:p14="http://schemas.microsoft.com/office/powerpoint/2010/main" val="161675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7B62D91C-E413-3646-A0C3-41C9347FFDB4}" type="slidenum">
              <a:rPr lang="es-GT" smtClean="0"/>
              <a:t>20</a:t>
            </a:fld>
            <a:endParaRPr lang="es-GT"/>
          </a:p>
        </p:txBody>
      </p:sp>
    </p:spTree>
    <p:extLst>
      <p:ext uri="{BB962C8B-B14F-4D97-AF65-F5344CB8AC3E}">
        <p14:creationId xmlns:p14="http://schemas.microsoft.com/office/powerpoint/2010/main" val="2320763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7B62D91C-E413-3646-A0C3-41C9347FFDB4}" type="slidenum">
              <a:rPr lang="es-GT" smtClean="0"/>
              <a:t>21</a:t>
            </a:fld>
            <a:endParaRPr lang="es-GT"/>
          </a:p>
        </p:txBody>
      </p:sp>
    </p:spTree>
    <p:extLst>
      <p:ext uri="{BB962C8B-B14F-4D97-AF65-F5344CB8AC3E}">
        <p14:creationId xmlns:p14="http://schemas.microsoft.com/office/powerpoint/2010/main" val="45422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7B62D91C-E413-3646-A0C3-41C9347FFDB4}" type="slidenum">
              <a:rPr lang="es-GT" smtClean="0"/>
              <a:t>22</a:t>
            </a:fld>
            <a:endParaRPr lang="es-GT"/>
          </a:p>
        </p:txBody>
      </p:sp>
    </p:spTree>
    <p:extLst>
      <p:ext uri="{BB962C8B-B14F-4D97-AF65-F5344CB8AC3E}">
        <p14:creationId xmlns:p14="http://schemas.microsoft.com/office/powerpoint/2010/main" val="2874974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7B62D91C-E413-3646-A0C3-41C9347FFDB4}" type="slidenum">
              <a:rPr lang="es-GT" smtClean="0"/>
              <a:t>23</a:t>
            </a:fld>
            <a:endParaRPr lang="es-GT"/>
          </a:p>
        </p:txBody>
      </p:sp>
    </p:spTree>
    <p:extLst>
      <p:ext uri="{BB962C8B-B14F-4D97-AF65-F5344CB8AC3E}">
        <p14:creationId xmlns:p14="http://schemas.microsoft.com/office/powerpoint/2010/main" val="68362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7B62D91C-E413-3646-A0C3-41C9347FFDB4}" type="slidenum">
              <a:rPr lang="es-GT" smtClean="0"/>
              <a:t>29</a:t>
            </a:fld>
            <a:endParaRPr lang="es-GT"/>
          </a:p>
        </p:txBody>
      </p:sp>
    </p:spTree>
    <p:extLst>
      <p:ext uri="{BB962C8B-B14F-4D97-AF65-F5344CB8AC3E}">
        <p14:creationId xmlns:p14="http://schemas.microsoft.com/office/powerpoint/2010/main" val="1265584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31281" b="31281"/>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4226300" y="-578669"/>
            <a:ext cx="9835399" cy="11444337"/>
          </a:xfrm>
          <a:prstGeom prst="rect">
            <a:avLst/>
          </a:prstGeom>
          <a:solidFill>
            <a:srgbClr val="737373"/>
          </a:solidFill>
        </p:spPr>
      </p:sp>
      <p:pic>
        <p:nvPicPr>
          <p:cNvPr id="3" name="Picture 3"/>
          <p:cNvPicPr>
            <a:picLocks noChangeAspect="1"/>
          </p:cNvPicPr>
          <p:nvPr/>
        </p:nvPicPr>
        <p:blipFill>
          <a:blip r:embed="rId3"/>
          <a:srcRect/>
          <a:stretch>
            <a:fillRect/>
          </a:stretch>
        </p:blipFill>
        <p:spPr>
          <a:xfrm>
            <a:off x="1453662" y="7952537"/>
            <a:ext cx="2334463" cy="2334463"/>
          </a:xfrm>
          <a:prstGeom prst="rect">
            <a:avLst/>
          </a:prstGeom>
        </p:spPr>
      </p:pic>
      <p:pic>
        <p:nvPicPr>
          <p:cNvPr id="4" name="Picture 4"/>
          <p:cNvPicPr>
            <a:picLocks noChangeAspect="1"/>
          </p:cNvPicPr>
          <p:nvPr/>
        </p:nvPicPr>
        <p:blipFill>
          <a:blip r:embed="rId4"/>
          <a:srcRect/>
          <a:stretch>
            <a:fillRect/>
          </a:stretch>
        </p:blipFill>
        <p:spPr>
          <a:xfrm>
            <a:off x="14470994" y="8317886"/>
            <a:ext cx="2172844" cy="1693461"/>
          </a:xfrm>
          <a:prstGeom prst="rect">
            <a:avLst/>
          </a:prstGeom>
        </p:spPr>
      </p:pic>
      <p:sp>
        <p:nvSpPr>
          <p:cNvPr id="5" name="TextBox 5"/>
          <p:cNvSpPr txBox="1"/>
          <p:nvPr/>
        </p:nvSpPr>
        <p:spPr>
          <a:xfrm>
            <a:off x="4927006" y="2705100"/>
            <a:ext cx="8458200" cy="3693319"/>
          </a:xfrm>
          <a:prstGeom prst="rect">
            <a:avLst/>
          </a:prstGeom>
        </p:spPr>
        <p:txBody>
          <a:bodyPr wrap="square" lIns="0" tIns="0" rIns="0" bIns="0" rtlCol="0" anchor="t">
            <a:spAutoFit/>
          </a:bodyPr>
          <a:lstStyle/>
          <a:p>
            <a:pPr algn="ctr"/>
            <a:r>
              <a:rPr lang="en-US" sz="5825" dirty="0">
                <a:solidFill>
                  <a:srgbClr val="E2E6D9"/>
                </a:solidFill>
                <a:latin typeface="Oswald"/>
              </a:rPr>
              <a:t> </a:t>
            </a:r>
            <a:r>
              <a:rPr lang="en-US" sz="8000" dirty="0">
                <a:solidFill>
                  <a:srgbClr val="E2E6D9"/>
                </a:solidFill>
                <a:latin typeface="Oswald"/>
              </a:rPr>
              <a:t>BASIC ELEMENTS OF ACCOMPANIMENT IN MENTORSHIP</a:t>
            </a:r>
            <a:endParaRPr lang="en-US" sz="5825" dirty="0">
              <a:solidFill>
                <a:srgbClr val="E2E6D9"/>
              </a:solidFill>
              <a:latin typeface="Oswald"/>
            </a:endParaRPr>
          </a:p>
        </p:txBody>
      </p:sp>
      <p:sp>
        <p:nvSpPr>
          <p:cNvPr id="8" name="TextBox 8"/>
          <p:cNvSpPr txBox="1"/>
          <p:nvPr/>
        </p:nvSpPr>
        <p:spPr>
          <a:xfrm>
            <a:off x="4927006" y="8862385"/>
            <a:ext cx="8458200" cy="604461"/>
          </a:xfrm>
          <a:prstGeom prst="rect">
            <a:avLst/>
          </a:prstGeom>
        </p:spPr>
        <p:txBody>
          <a:bodyPr wrap="square" lIns="0" tIns="0" rIns="0" bIns="0" rtlCol="0" anchor="t">
            <a:spAutoFit/>
          </a:bodyPr>
          <a:lstStyle/>
          <a:p>
            <a:pPr algn="ctr">
              <a:lnSpc>
                <a:spcPts val="4583"/>
              </a:lnSpc>
            </a:pPr>
            <a:r>
              <a:rPr lang="en-US" sz="5400" dirty="0">
                <a:solidFill>
                  <a:srgbClr val="C9E265"/>
                </a:solidFill>
                <a:latin typeface="Oswald"/>
              </a:rPr>
              <a:t>PRESENTED BY JOHN HAINES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3" name="AutoShape 3"/>
          <p:cNvSpPr/>
          <p:nvPr/>
        </p:nvSpPr>
        <p:spPr>
          <a:xfrm>
            <a:off x="2873725" y="1943100"/>
            <a:ext cx="15414275" cy="1543491"/>
          </a:xfrm>
          <a:prstGeom prst="rect">
            <a:avLst/>
          </a:prstGeom>
          <a:solidFill>
            <a:srgbClr val="000000"/>
          </a:solidFill>
        </p:spPr>
      </p:sp>
      <p:pic>
        <p:nvPicPr>
          <p:cNvPr id="2" name="Picture 2"/>
          <p:cNvPicPr>
            <a:picLocks noChangeAspect="1"/>
          </p:cNvPicPr>
          <p:nvPr/>
        </p:nvPicPr>
        <p:blipFill>
          <a:blip r:embed="rId3"/>
          <a:srcRect r="10669" b="36400"/>
          <a:stretch>
            <a:fillRect/>
          </a:stretch>
        </p:blipFill>
        <p:spPr>
          <a:xfrm rot="-3940829">
            <a:off x="-5929326" y="2064802"/>
            <a:ext cx="11023908" cy="5233998"/>
          </a:xfrm>
          <a:prstGeom prst="rect">
            <a:avLst/>
          </a:prstGeom>
        </p:spPr>
      </p:pic>
      <p:sp>
        <p:nvSpPr>
          <p:cNvPr id="4" name="AutoShape 4"/>
          <p:cNvSpPr/>
          <p:nvPr/>
        </p:nvSpPr>
        <p:spPr>
          <a:xfrm>
            <a:off x="-2655671" y="8789402"/>
            <a:ext cx="5867106" cy="1663334"/>
          </a:xfrm>
          <a:prstGeom prst="rect">
            <a:avLst/>
          </a:prstGeom>
          <a:solidFill>
            <a:srgbClr val="E2E6D9"/>
          </a:solidFill>
        </p:spPr>
      </p:sp>
      <p:pic>
        <p:nvPicPr>
          <p:cNvPr id="5" name="Picture 5"/>
          <p:cNvPicPr>
            <a:picLocks noChangeAspect="1"/>
          </p:cNvPicPr>
          <p:nvPr/>
        </p:nvPicPr>
        <p:blipFill>
          <a:blip r:embed="rId4"/>
          <a:srcRect/>
          <a:stretch>
            <a:fillRect/>
          </a:stretch>
        </p:blipFill>
        <p:spPr>
          <a:xfrm>
            <a:off x="1555199" y="9002917"/>
            <a:ext cx="1447530" cy="1128168"/>
          </a:xfrm>
          <a:prstGeom prst="rect">
            <a:avLst/>
          </a:prstGeom>
        </p:spPr>
      </p:pic>
      <p:pic>
        <p:nvPicPr>
          <p:cNvPr id="6" name="Picture 6"/>
          <p:cNvPicPr>
            <a:picLocks noChangeAspect="1"/>
          </p:cNvPicPr>
          <p:nvPr/>
        </p:nvPicPr>
        <p:blipFill>
          <a:blip r:embed="rId5"/>
          <a:srcRect/>
          <a:stretch>
            <a:fillRect/>
          </a:stretch>
        </p:blipFill>
        <p:spPr>
          <a:xfrm>
            <a:off x="0" y="8789402"/>
            <a:ext cx="1555199" cy="1555199"/>
          </a:xfrm>
          <a:prstGeom prst="rect">
            <a:avLst/>
          </a:prstGeom>
        </p:spPr>
      </p:pic>
      <p:sp>
        <p:nvSpPr>
          <p:cNvPr id="7" name="TextBox 7"/>
          <p:cNvSpPr txBox="1"/>
          <p:nvPr/>
        </p:nvSpPr>
        <p:spPr>
          <a:xfrm>
            <a:off x="3399816" y="4191847"/>
            <a:ext cx="14362091" cy="4985980"/>
          </a:xfrm>
          <a:prstGeom prst="rect">
            <a:avLst/>
          </a:prstGeom>
        </p:spPr>
        <p:txBody>
          <a:bodyPr lIns="0" tIns="0" rIns="0" bIns="0" rtlCol="0" anchor="t">
            <a:spAutoFit/>
          </a:bodyPr>
          <a:lstStyle/>
          <a:p>
            <a:pPr marL="986880" lvl="1" indent="-685800" algn="l">
              <a:buFont typeface="Arial" panose="020B0604020202020204" pitchFamily="34" charset="0"/>
              <a:buChar char="•"/>
            </a:pPr>
            <a:r>
              <a:rPr lang="en-US" sz="5400" dirty="0">
                <a:solidFill>
                  <a:srgbClr val="E2E6D9"/>
                </a:solidFill>
                <a:latin typeface="Arimo"/>
              </a:rPr>
              <a:t>A human interchange, lived out in covenantal relationship and mutual respect…often long-term, and built upon a principle of ‘accompaniment’ (side-by-side relationship or covenantal living) for the long road </a:t>
            </a:r>
          </a:p>
        </p:txBody>
      </p:sp>
      <p:sp>
        <p:nvSpPr>
          <p:cNvPr id="10" name="TextBox 10"/>
          <p:cNvSpPr txBox="1"/>
          <p:nvPr/>
        </p:nvSpPr>
        <p:spPr>
          <a:xfrm>
            <a:off x="6154565" y="2204811"/>
            <a:ext cx="11145056" cy="1020068"/>
          </a:xfrm>
          <a:prstGeom prst="rect">
            <a:avLst/>
          </a:prstGeom>
        </p:spPr>
        <p:txBody>
          <a:bodyPr lIns="0" tIns="0" rIns="0" bIns="0" rtlCol="0" anchor="t">
            <a:spAutoFit/>
          </a:bodyPr>
          <a:lstStyle/>
          <a:p>
            <a:pPr algn="r">
              <a:lnSpc>
                <a:spcPts val="8400"/>
              </a:lnSpc>
            </a:pPr>
            <a:r>
              <a:rPr lang="en-US" sz="6000" dirty="0">
                <a:solidFill>
                  <a:srgbClr val="C9E265"/>
                </a:solidFill>
                <a:latin typeface="Oswald"/>
              </a:rPr>
              <a:t>CONTENT, MENTORING 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2873725" y="723900"/>
            <a:ext cx="15414275" cy="2051449"/>
          </a:xfrm>
          <a:prstGeom prst="rect">
            <a:avLst/>
          </a:prstGeom>
          <a:solidFill>
            <a:srgbClr val="000000"/>
          </a:solidFill>
        </p:spPr>
      </p:sp>
      <p:pic>
        <p:nvPicPr>
          <p:cNvPr id="3" name="Picture 3"/>
          <p:cNvPicPr>
            <a:picLocks noChangeAspect="1"/>
          </p:cNvPicPr>
          <p:nvPr/>
        </p:nvPicPr>
        <p:blipFill>
          <a:blip r:embed="rId2"/>
          <a:srcRect r="23609" b="2019"/>
          <a:stretch>
            <a:fillRect/>
          </a:stretch>
        </p:blipFill>
        <p:spPr>
          <a:xfrm>
            <a:off x="-1748857" y="0"/>
            <a:ext cx="5047945" cy="9071304"/>
          </a:xfrm>
          <a:prstGeom prst="rect">
            <a:avLst/>
          </a:prstGeom>
        </p:spPr>
      </p:pic>
      <p:sp>
        <p:nvSpPr>
          <p:cNvPr id="4" name="AutoShape 4"/>
          <p:cNvSpPr/>
          <p:nvPr/>
        </p:nvSpPr>
        <p:spPr>
          <a:xfrm>
            <a:off x="-2655671" y="8789402"/>
            <a:ext cx="5954759" cy="1663334"/>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1555199" y="9002917"/>
            <a:ext cx="1447530" cy="1128168"/>
          </a:xfrm>
          <a:prstGeom prst="rect">
            <a:avLst/>
          </a:prstGeom>
        </p:spPr>
      </p:pic>
      <p:pic>
        <p:nvPicPr>
          <p:cNvPr id="6" name="Picture 6"/>
          <p:cNvPicPr>
            <a:picLocks noChangeAspect="1"/>
          </p:cNvPicPr>
          <p:nvPr/>
        </p:nvPicPr>
        <p:blipFill>
          <a:blip r:embed="rId4"/>
          <a:srcRect/>
          <a:stretch>
            <a:fillRect/>
          </a:stretch>
        </p:blipFill>
        <p:spPr>
          <a:xfrm>
            <a:off x="0" y="8789402"/>
            <a:ext cx="1555199" cy="1555199"/>
          </a:xfrm>
          <a:prstGeom prst="rect">
            <a:avLst/>
          </a:prstGeom>
        </p:spPr>
      </p:pic>
      <p:sp>
        <p:nvSpPr>
          <p:cNvPr id="7" name="TextBox 7"/>
          <p:cNvSpPr txBox="1"/>
          <p:nvPr/>
        </p:nvSpPr>
        <p:spPr>
          <a:xfrm>
            <a:off x="6096000" y="1168690"/>
            <a:ext cx="11145056" cy="1020068"/>
          </a:xfrm>
          <a:prstGeom prst="rect">
            <a:avLst/>
          </a:prstGeom>
        </p:spPr>
        <p:txBody>
          <a:bodyPr lIns="0" tIns="0" rIns="0" bIns="0" rtlCol="0" anchor="t">
            <a:spAutoFit/>
          </a:bodyPr>
          <a:lstStyle/>
          <a:p>
            <a:pPr algn="r">
              <a:lnSpc>
                <a:spcPts val="8400"/>
              </a:lnSpc>
            </a:pPr>
            <a:r>
              <a:rPr lang="en-US" sz="6000" dirty="0">
                <a:solidFill>
                  <a:srgbClr val="C9E265"/>
                </a:solidFill>
                <a:latin typeface="Oswald"/>
              </a:rPr>
              <a:t>CONTENT, MENTORING IS NOT:</a:t>
            </a:r>
          </a:p>
        </p:txBody>
      </p:sp>
      <p:sp>
        <p:nvSpPr>
          <p:cNvPr id="10" name="TextBox 10"/>
          <p:cNvSpPr txBox="1"/>
          <p:nvPr/>
        </p:nvSpPr>
        <p:spPr>
          <a:xfrm>
            <a:off x="3646652" y="3666259"/>
            <a:ext cx="14299646" cy="4431983"/>
          </a:xfrm>
          <a:prstGeom prst="rect">
            <a:avLst/>
          </a:prstGeom>
        </p:spPr>
        <p:txBody>
          <a:bodyPr lIns="0" tIns="0" rIns="0" bIns="0" rtlCol="0" anchor="t">
            <a:spAutoFit/>
          </a:bodyPr>
          <a:lstStyle/>
          <a:p>
            <a:pPr marL="986880" lvl="1" indent="-685800">
              <a:buFont typeface="Arial" panose="020B0604020202020204" pitchFamily="34" charset="0"/>
              <a:buChar char="•"/>
            </a:pPr>
            <a:r>
              <a:rPr lang="en-US" sz="4800" u="sng" dirty="0">
                <a:solidFill>
                  <a:srgbClr val="E2E6D9"/>
                </a:solidFill>
                <a:latin typeface="Lato Bold"/>
              </a:rPr>
              <a:t>Discipleship:</a:t>
            </a:r>
            <a:r>
              <a:rPr lang="en-US" sz="4800" dirty="0">
                <a:solidFill>
                  <a:srgbClr val="E2E6D9"/>
                </a:solidFill>
                <a:latin typeface="Lato Bold"/>
              </a:rPr>
              <a:t> ALL </a:t>
            </a:r>
            <a:r>
              <a:rPr lang="en-US" sz="4800" dirty="0">
                <a:solidFill>
                  <a:srgbClr val="E2E6D9"/>
                </a:solidFill>
                <a:latin typeface="Lato"/>
              </a:rPr>
              <a:t>Christians are to be disciples making disciples (middle persons)</a:t>
            </a:r>
          </a:p>
          <a:p>
            <a:pPr marL="602159" lvl="1" indent="-301079">
              <a:buFont typeface="Arial"/>
              <a:buChar char="•"/>
            </a:pPr>
            <a:endParaRPr lang="en-US" sz="4800" dirty="0">
              <a:solidFill>
                <a:srgbClr val="E2E6D9"/>
              </a:solidFill>
              <a:latin typeface="Lato"/>
            </a:endParaRPr>
          </a:p>
          <a:p>
            <a:pPr marL="986880" lvl="1" indent="-685800" algn="l">
              <a:buFont typeface="Arial" panose="020B0604020202020204" pitchFamily="34" charset="0"/>
              <a:buChar char="•"/>
            </a:pPr>
            <a:r>
              <a:rPr lang="en-US" sz="4800" u="sng" dirty="0">
                <a:solidFill>
                  <a:srgbClr val="E2E6D9"/>
                </a:solidFill>
                <a:latin typeface="Lato"/>
              </a:rPr>
              <a:t>Coaching: </a:t>
            </a:r>
            <a:r>
              <a:rPr lang="en-US" sz="4800" dirty="0">
                <a:solidFill>
                  <a:srgbClr val="E2E6D9"/>
                </a:solidFill>
                <a:latin typeface="Lato"/>
              </a:rPr>
              <a:t>A trained approach to help others learn how to ask the right questions in order to reach the right answers to take the right actions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430289" y="538489"/>
            <a:ext cx="18718289" cy="1523748"/>
          </a:xfrm>
          <a:prstGeom prst="rect">
            <a:avLst/>
          </a:prstGeom>
          <a:solidFill>
            <a:srgbClr val="000000"/>
          </a:solidFill>
        </p:spPr>
      </p:sp>
      <p:sp>
        <p:nvSpPr>
          <p:cNvPr id="3" name="AutoShape 3"/>
          <p:cNvSpPr/>
          <p:nvPr/>
        </p:nvSpPr>
        <p:spPr>
          <a:xfrm>
            <a:off x="14139478" y="7643256"/>
            <a:ext cx="6061089" cy="2105255"/>
          </a:xfrm>
          <a:prstGeom prst="rect">
            <a:avLst/>
          </a:prstGeom>
          <a:solidFill>
            <a:srgbClr val="E2E6D9"/>
          </a:solidFill>
        </p:spPr>
      </p:sp>
      <p:pic>
        <p:nvPicPr>
          <p:cNvPr id="4" name="Picture 4"/>
          <p:cNvPicPr>
            <a:picLocks noChangeAspect="1"/>
          </p:cNvPicPr>
          <p:nvPr/>
        </p:nvPicPr>
        <p:blipFill>
          <a:blip r:embed="rId2"/>
          <a:srcRect/>
          <a:stretch>
            <a:fillRect/>
          </a:stretch>
        </p:blipFill>
        <p:spPr>
          <a:xfrm>
            <a:off x="16446258" y="8147892"/>
            <a:ext cx="1447530" cy="1128168"/>
          </a:xfrm>
          <a:prstGeom prst="rect">
            <a:avLst/>
          </a:prstGeom>
        </p:spPr>
      </p:pic>
      <p:pic>
        <p:nvPicPr>
          <p:cNvPr id="5" name="Picture 5"/>
          <p:cNvPicPr>
            <a:picLocks noChangeAspect="1"/>
          </p:cNvPicPr>
          <p:nvPr/>
        </p:nvPicPr>
        <p:blipFill>
          <a:blip r:embed="rId3"/>
          <a:srcRect/>
          <a:stretch>
            <a:fillRect/>
          </a:stretch>
        </p:blipFill>
        <p:spPr>
          <a:xfrm>
            <a:off x="14601761" y="7934377"/>
            <a:ext cx="1555199" cy="1555199"/>
          </a:xfrm>
          <a:prstGeom prst="rect">
            <a:avLst/>
          </a:prstGeom>
        </p:spPr>
      </p:pic>
      <p:pic>
        <p:nvPicPr>
          <p:cNvPr id="6" name="Picture 6"/>
          <p:cNvPicPr>
            <a:picLocks noChangeAspect="1"/>
          </p:cNvPicPr>
          <p:nvPr/>
        </p:nvPicPr>
        <p:blipFill>
          <a:blip r:embed="rId4"/>
          <a:srcRect/>
          <a:stretch>
            <a:fillRect/>
          </a:stretch>
        </p:blipFill>
        <p:spPr>
          <a:xfrm>
            <a:off x="13375096" y="0"/>
            <a:ext cx="5097096" cy="7643256"/>
          </a:xfrm>
          <a:prstGeom prst="rect">
            <a:avLst/>
          </a:prstGeom>
        </p:spPr>
      </p:pic>
      <p:sp>
        <p:nvSpPr>
          <p:cNvPr id="7" name="TextBox 7"/>
          <p:cNvSpPr txBox="1"/>
          <p:nvPr/>
        </p:nvSpPr>
        <p:spPr>
          <a:xfrm>
            <a:off x="731139" y="2353358"/>
            <a:ext cx="13011293" cy="7433253"/>
          </a:xfrm>
          <a:prstGeom prst="rect">
            <a:avLst/>
          </a:prstGeom>
        </p:spPr>
        <p:txBody>
          <a:bodyPr wrap="square" lIns="0" tIns="0" rIns="0" bIns="0" rtlCol="0" anchor="t">
            <a:spAutoFit/>
          </a:bodyPr>
          <a:lstStyle/>
          <a:p>
            <a:pPr marL="986880" lvl="1" indent="-685800">
              <a:buFont typeface="Arial" panose="020B0604020202020204" pitchFamily="34" charset="0"/>
              <a:buChar char="•"/>
            </a:pPr>
            <a:r>
              <a:rPr lang="en-US" sz="4800" dirty="0">
                <a:solidFill>
                  <a:srgbClr val="E2E6D9"/>
                </a:solidFill>
                <a:latin typeface="Lato Bold"/>
              </a:rPr>
              <a:t>On a piece of paper, write the name of the person who has had the most influence on your spiritual life.</a:t>
            </a:r>
          </a:p>
          <a:p>
            <a:pPr marL="685800" indent="-685800">
              <a:buFont typeface="Arial" panose="020B0604020202020204" pitchFamily="34" charset="0"/>
              <a:buChar char="•"/>
            </a:pPr>
            <a:endParaRPr lang="en-US" sz="4800" dirty="0">
              <a:solidFill>
                <a:srgbClr val="E2E6D9"/>
              </a:solidFill>
              <a:latin typeface="Lato Bold"/>
            </a:endParaRPr>
          </a:p>
          <a:p>
            <a:pPr marL="986880" lvl="1" indent="-685800">
              <a:buFont typeface="Arial" panose="020B0604020202020204" pitchFamily="34" charset="0"/>
              <a:buChar char="•"/>
            </a:pPr>
            <a:r>
              <a:rPr lang="en-US" sz="4800" dirty="0">
                <a:solidFill>
                  <a:srgbClr val="E2E6D9"/>
                </a:solidFill>
                <a:latin typeface="Lato Bold"/>
              </a:rPr>
              <a:t>Then, write the traits that gave them significance in your life.</a:t>
            </a:r>
          </a:p>
          <a:p>
            <a:pPr marL="602159" lvl="1" indent="-301079">
              <a:buFont typeface="Arial"/>
              <a:buChar char="•"/>
            </a:pPr>
            <a:endParaRPr lang="en-US" sz="4800" dirty="0">
              <a:solidFill>
                <a:srgbClr val="E2E6D9"/>
              </a:solidFill>
              <a:latin typeface="Lato Bold"/>
            </a:endParaRPr>
          </a:p>
          <a:p>
            <a:pPr marL="986880" lvl="1" indent="-685800">
              <a:buFont typeface="Arial" panose="020B0604020202020204" pitchFamily="34" charset="0"/>
              <a:buChar char="•"/>
            </a:pPr>
            <a:r>
              <a:rPr lang="en-US" sz="4800" dirty="0">
                <a:solidFill>
                  <a:srgbClr val="E2E6D9"/>
                </a:solidFill>
                <a:latin typeface="Lato Bold"/>
              </a:rPr>
              <a:t>Then, create a list of traits that you believe help to make an “Ideal Mentor.”</a:t>
            </a:r>
          </a:p>
          <a:p>
            <a:pPr>
              <a:lnSpc>
                <a:spcPts val="3904"/>
              </a:lnSpc>
            </a:pPr>
            <a:endParaRPr lang="en-US" sz="1200" dirty="0">
              <a:solidFill>
                <a:srgbClr val="E2E6D9"/>
              </a:solidFill>
              <a:latin typeface="Arimo Bold"/>
            </a:endParaRPr>
          </a:p>
          <a:p>
            <a:pPr algn="l">
              <a:lnSpc>
                <a:spcPts val="2644"/>
              </a:lnSpc>
            </a:pPr>
            <a:endParaRPr lang="en-US" sz="1200" dirty="0">
              <a:solidFill>
                <a:srgbClr val="E2E6D9"/>
              </a:solidFill>
              <a:latin typeface="Arimo Bold"/>
            </a:endParaRPr>
          </a:p>
        </p:txBody>
      </p:sp>
      <p:sp>
        <p:nvSpPr>
          <p:cNvPr id="10" name="TextBox 10"/>
          <p:cNvSpPr txBox="1"/>
          <p:nvPr/>
        </p:nvSpPr>
        <p:spPr>
          <a:xfrm>
            <a:off x="914400" y="845110"/>
            <a:ext cx="5967337" cy="910506"/>
          </a:xfrm>
          <a:prstGeom prst="rect">
            <a:avLst/>
          </a:prstGeom>
        </p:spPr>
        <p:txBody>
          <a:bodyPr lIns="0" tIns="0" rIns="0" bIns="0" rtlCol="0" anchor="t">
            <a:spAutoFit/>
          </a:bodyPr>
          <a:lstStyle/>
          <a:p>
            <a:pPr algn="l">
              <a:lnSpc>
                <a:spcPts val="7140"/>
              </a:lnSpc>
            </a:pPr>
            <a:r>
              <a:rPr lang="en-US" sz="6000" dirty="0">
                <a:solidFill>
                  <a:srgbClr val="C9E265"/>
                </a:solidFill>
                <a:latin typeface="Oswald"/>
              </a:rPr>
              <a:t>ACTIVITY-PERSONAL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sp>
        <p:nvSpPr>
          <p:cNvPr id="2" name="AutoShape 2"/>
          <p:cNvSpPr/>
          <p:nvPr/>
        </p:nvSpPr>
        <p:spPr>
          <a:xfrm rot="5400000">
            <a:off x="8547838" y="546838"/>
            <a:ext cx="1192324" cy="18288000"/>
          </a:xfrm>
          <a:prstGeom prst="rect">
            <a:avLst/>
          </a:prstGeom>
          <a:solidFill>
            <a:srgbClr val="FBFF00"/>
          </a:solidFill>
        </p:spPr>
      </p:sp>
      <p:sp>
        <p:nvSpPr>
          <p:cNvPr id="3" name="TextBox 3"/>
          <p:cNvSpPr txBox="1"/>
          <p:nvPr/>
        </p:nvSpPr>
        <p:spPr>
          <a:xfrm>
            <a:off x="990600" y="1257300"/>
            <a:ext cx="14348068"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ACTIVITY-SMALL GROUP</a:t>
            </a:r>
          </a:p>
        </p:txBody>
      </p:sp>
      <p:sp>
        <p:nvSpPr>
          <p:cNvPr id="7" name="TextBox 7"/>
          <p:cNvSpPr txBox="1"/>
          <p:nvPr/>
        </p:nvSpPr>
        <p:spPr>
          <a:xfrm>
            <a:off x="1108156" y="2878462"/>
            <a:ext cx="15735300" cy="5574090"/>
          </a:xfrm>
          <a:prstGeom prst="rect">
            <a:avLst/>
          </a:prstGeom>
        </p:spPr>
        <p:txBody>
          <a:bodyPr wrap="square" lIns="0" tIns="0" rIns="0" bIns="0" rtlCol="0" anchor="t">
            <a:spAutoFit/>
          </a:bodyPr>
          <a:lstStyle/>
          <a:p>
            <a:pPr marL="871988" lvl="1" indent="-571500">
              <a:buFont typeface="Arial" panose="020B0604020202020204" pitchFamily="34" charset="0"/>
              <a:buChar char="•"/>
            </a:pPr>
            <a:r>
              <a:rPr lang="en-US" sz="4800" dirty="0">
                <a:solidFill>
                  <a:srgbClr val="FBFFFC"/>
                </a:solidFill>
                <a:latin typeface="Lato"/>
              </a:rPr>
              <a:t>Draw your “Ideal Mentor” on a large poster:</a:t>
            </a:r>
          </a:p>
          <a:p>
            <a:endParaRPr lang="en-US" sz="4800" dirty="0">
              <a:solidFill>
                <a:srgbClr val="FBFFFC"/>
              </a:solidFill>
              <a:latin typeface="Lato"/>
            </a:endParaRPr>
          </a:p>
          <a:p>
            <a:pPr marL="871988" lvl="1" indent="-571500">
              <a:buFont typeface="Arial" panose="020B0604020202020204" pitchFamily="34" charset="0"/>
              <a:buChar char="•"/>
            </a:pPr>
            <a:r>
              <a:rPr lang="en-US" sz="4800" dirty="0">
                <a:solidFill>
                  <a:srgbClr val="FBFFFC"/>
                </a:solidFill>
                <a:latin typeface="Lato"/>
              </a:rPr>
              <a:t>Collaborate to share your ‘traits’ (written individually)</a:t>
            </a:r>
          </a:p>
          <a:p>
            <a:endParaRPr lang="en-US" sz="4800" dirty="0">
              <a:solidFill>
                <a:srgbClr val="FBFFFC"/>
              </a:solidFill>
              <a:latin typeface="Lato"/>
            </a:endParaRPr>
          </a:p>
          <a:p>
            <a:pPr algn="ctr"/>
            <a:endParaRPr lang="en-US" sz="4800" dirty="0">
              <a:solidFill>
                <a:srgbClr val="FBFFFC"/>
              </a:solidFill>
              <a:latin typeface="Lato"/>
            </a:endParaRPr>
          </a:p>
          <a:p>
            <a:pPr algn="ctr"/>
            <a:r>
              <a:rPr lang="en-US" sz="4800" dirty="0">
                <a:solidFill>
                  <a:srgbClr val="FBFFFC"/>
                </a:solidFill>
                <a:latin typeface="Lato"/>
              </a:rPr>
              <a:t>(</a:t>
            </a:r>
            <a:r>
              <a:rPr lang="en-US" sz="4800" dirty="0">
                <a:solidFill>
                  <a:srgbClr val="FBFFFC"/>
                </a:solidFill>
                <a:latin typeface="Arimo Italics"/>
              </a:rPr>
              <a:t>Example: good listener-draw big ears on your ‘ideal mentor’; prayerful-draw praying hands, etc.)</a:t>
            </a:r>
          </a:p>
          <a:p>
            <a:pPr>
              <a:lnSpc>
                <a:spcPts val="3757"/>
              </a:lnSpc>
            </a:pPr>
            <a:endParaRPr lang="en-US" sz="1300" dirty="0">
              <a:solidFill>
                <a:srgbClr val="FBFFFC"/>
              </a:solidFill>
              <a:latin typeface="Arimo Italics"/>
            </a:endParaRPr>
          </a:p>
        </p:txBody>
      </p:sp>
      <p:pic>
        <p:nvPicPr>
          <p:cNvPr id="9" name="Picture 9"/>
          <p:cNvPicPr>
            <a:picLocks noChangeAspect="1"/>
          </p:cNvPicPr>
          <p:nvPr/>
        </p:nvPicPr>
        <p:blipFill>
          <a:blip r:embed="rId2"/>
          <a:srcRect/>
          <a:stretch>
            <a:fillRect/>
          </a:stretch>
        </p:blipFill>
        <p:spPr>
          <a:xfrm>
            <a:off x="1362367" y="9255990"/>
            <a:ext cx="1237436" cy="964426"/>
          </a:xfrm>
          <a:prstGeom prst="rect">
            <a:avLst/>
          </a:prstGeom>
        </p:spPr>
      </p:pic>
      <p:pic>
        <p:nvPicPr>
          <p:cNvPr id="10" name="Picture 10"/>
          <p:cNvPicPr>
            <a:picLocks noChangeAspect="1"/>
          </p:cNvPicPr>
          <p:nvPr/>
        </p:nvPicPr>
        <p:blipFill>
          <a:blip r:embed="rId3"/>
          <a:srcRect/>
          <a:stretch>
            <a:fillRect/>
          </a:stretch>
        </p:blipFill>
        <p:spPr>
          <a:xfrm>
            <a:off x="0" y="9094676"/>
            <a:ext cx="1125741" cy="11257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7008066" y="-551855"/>
            <a:ext cx="1279934" cy="11390709"/>
          </a:xfrm>
          <a:prstGeom prst="rect">
            <a:avLst/>
          </a:prstGeom>
          <a:solidFill>
            <a:srgbClr val="E2E6D9"/>
          </a:solidFill>
        </p:spPr>
      </p:sp>
      <p:pic>
        <p:nvPicPr>
          <p:cNvPr id="3" name="Picture 3"/>
          <p:cNvPicPr>
            <a:picLocks noChangeAspect="1"/>
          </p:cNvPicPr>
          <p:nvPr/>
        </p:nvPicPr>
        <p:blipFill>
          <a:blip r:embed="rId2"/>
          <a:srcRect/>
          <a:stretch>
            <a:fillRect/>
          </a:stretch>
        </p:blipFill>
        <p:spPr>
          <a:xfrm>
            <a:off x="17095877" y="4032774"/>
            <a:ext cx="1104313" cy="860674"/>
          </a:xfrm>
          <a:prstGeom prst="rect">
            <a:avLst/>
          </a:prstGeom>
        </p:spPr>
      </p:pic>
      <p:pic>
        <p:nvPicPr>
          <p:cNvPr id="4" name="Picture 4"/>
          <p:cNvPicPr>
            <a:picLocks noChangeAspect="1"/>
          </p:cNvPicPr>
          <p:nvPr/>
        </p:nvPicPr>
        <p:blipFill>
          <a:blip r:embed="rId3"/>
          <a:srcRect/>
          <a:stretch>
            <a:fillRect/>
          </a:stretch>
        </p:blipFill>
        <p:spPr>
          <a:xfrm>
            <a:off x="17054807" y="5067773"/>
            <a:ext cx="1186453" cy="1186453"/>
          </a:xfrm>
          <a:prstGeom prst="rect">
            <a:avLst/>
          </a:prstGeom>
        </p:spPr>
      </p:pic>
      <p:sp>
        <p:nvSpPr>
          <p:cNvPr id="5" name="TextBox 5"/>
          <p:cNvSpPr txBox="1"/>
          <p:nvPr/>
        </p:nvSpPr>
        <p:spPr>
          <a:xfrm>
            <a:off x="1028700" y="1097212"/>
            <a:ext cx="2677587" cy="910506"/>
          </a:xfrm>
          <a:prstGeom prst="rect">
            <a:avLst/>
          </a:prstGeom>
        </p:spPr>
        <p:txBody>
          <a:bodyPr lIns="0" tIns="0" rIns="0" bIns="0" rtlCol="0" anchor="t">
            <a:spAutoFit/>
          </a:bodyPr>
          <a:lstStyle/>
          <a:p>
            <a:pPr algn="l">
              <a:lnSpc>
                <a:spcPts val="7140"/>
              </a:lnSpc>
            </a:pPr>
            <a:r>
              <a:rPr lang="en-US" sz="6600" dirty="0">
                <a:solidFill>
                  <a:srgbClr val="E2E6D9"/>
                </a:solidFill>
                <a:latin typeface="Oswald"/>
              </a:rPr>
              <a:t>BREAK</a:t>
            </a:r>
          </a:p>
        </p:txBody>
      </p:sp>
      <p:sp>
        <p:nvSpPr>
          <p:cNvPr id="9" name="TextBox 9"/>
          <p:cNvSpPr txBox="1"/>
          <p:nvPr/>
        </p:nvSpPr>
        <p:spPr>
          <a:xfrm>
            <a:off x="1219200" y="5551843"/>
            <a:ext cx="15435256" cy="722898"/>
          </a:xfrm>
          <a:prstGeom prst="rect">
            <a:avLst/>
          </a:prstGeom>
        </p:spPr>
        <p:txBody>
          <a:bodyPr lIns="0" tIns="0" rIns="0" bIns="0" rtlCol="0" anchor="t">
            <a:spAutoFit/>
          </a:bodyPr>
          <a:lstStyle/>
          <a:p>
            <a:pPr algn="ctr">
              <a:lnSpc>
                <a:spcPts val="5481"/>
              </a:lnSpc>
            </a:pPr>
            <a:r>
              <a:rPr lang="en-US" sz="6000" dirty="0">
                <a:solidFill>
                  <a:srgbClr val="C9E265"/>
                </a:solidFill>
                <a:latin typeface="Oswald"/>
              </a:rPr>
              <a:t>AND CONTINUE WITH YOUR IDEAL MENTOR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086" t="286"/>
          <a:stretch>
            <a:fillRect/>
          </a:stretch>
        </p:blipFill>
        <p:spPr>
          <a:xfrm>
            <a:off x="14253662" y="-68014"/>
            <a:ext cx="5324862" cy="10355014"/>
          </a:xfrm>
          <a:prstGeom prst="rect">
            <a:avLst/>
          </a:prstGeom>
        </p:spPr>
      </p:pic>
      <p:sp>
        <p:nvSpPr>
          <p:cNvPr id="3" name="AutoShape 3"/>
          <p:cNvSpPr/>
          <p:nvPr/>
        </p:nvSpPr>
        <p:spPr>
          <a:xfrm>
            <a:off x="-413286" y="1979542"/>
            <a:ext cx="14666948" cy="1371601"/>
          </a:xfrm>
          <a:prstGeom prst="rect">
            <a:avLst/>
          </a:prstGeom>
          <a:solidFill>
            <a:srgbClr val="000000"/>
          </a:solidFill>
        </p:spPr>
        <p:txBody>
          <a:bodyPr/>
          <a:lstStyle/>
          <a:p>
            <a:endParaRPr lang="es-GT" dirty="0"/>
          </a:p>
        </p:txBody>
      </p:sp>
      <p:sp>
        <p:nvSpPr>
          <p:cNvPr id="4" name="AutoShape 4"/>
          <p:cNvSpPr/>
          <p:nvPr/>
        </p:nvSpPr>
        <p:spPr>
          <a:xfrm>
            <a:off x="14253662" y="7643256"/>
            <a:ext cx="5946904" cy="2105255"/>
          </a:xfrm>
          <a:prstGeom prst="rect">
            <a:avLst/>
          </a:prstGeom>
          <a:solidFill>
            <a:srgbClr val="E2E6D9"/>
          </a:solidFill>
        </p:spPr>
      </p:sp>
      <p:grpSp>
        <p:nvGrpSpPr>
          <p:cNvPr id="5" name="Group 5"/>
          <p:cNvGrpSpPr/>
          <p:nvPr/>
        </p:nvGrpSpPr>
        <p:grpSpPr>
          <a:xfrm>
            <a:off x="14647253" y="7918284"/>
            <a:ext cx="3292026" cy="1555199"/>
            <a:chOff x="0" y="0"/>
            <a:chExt cx="4389368" cy="2073598"/>
          </a:xfrm>
        </p:grpSpPr>
        <p:pic>
          <p:nvPicPr>
            <p:cNvPr id="6" name="Picture 6"/>
            <p:cNvPicPr>
              <a:picLocks noChangeAspect="1"/>
            </p:cNvPicPr>
            <p:nvPr/>
          </p:nvPicPr>
          <p:blipFill>
            <a:blip r:embed="rId3"/>
            <a:srcRect/>
            <a:stretch>
              <a:fillRect/>
            </a:stretch>
          </p:blipFill>
          <p:spPr>
            <a:xfrm>
              <a:off x="2459329" y="284687"/>
              <a:ext cx="1930039" cy="1504224"/>
            </a:xfrm>
            <a:prstGeom prst="rect">
              <a:avLst/>
            </a:prstGeom>
          </p:spPr>
        </p:pic>
        <p:pic>
          <p:nvPicPr>
            <p:cNvPr id="7" name="Picture 7"/>
            <p:cNvPicPr>
              <a:picLocks noChangeAspect="1"/>
            </p:cNvPicPr>
            <p:nvPr/>
          </p:nvPicPr>
          <p:blipFill>
            <a:blip r:embed="rId4"/>
            <a:srcRect/>
            <a:stretch>
              <a:fillRect/>
            </a:stretch>
          </p:blipFill>
          <p:spPr>
            <a:xfrm>
              <a:off x="0" y="0"/>
              <a:ext cx="2073598" cy="2073598"/>
            </a:xfrm>
            <a:prstGeom prst="rect">
              <a:avLst/>
            </a:prstGeom>
          </p:spPr>
        </p:pic>
      </p:grpSp>
      <p:sp>
        <p:nvSpPr>
          <p:cNvPr id="8" name="TextBox 8"/>
          <p:cNvSpPr txBox="1"/>
          <p:nvPr/>
        </p:nvSpPr>
        <p:spPr>
          <a:xfrm>
            <a:off x="952851" y="4460509"/>
            <a:ext cx="12915549" cy="4717125"/>
          </a:xfrm>
          <a:prstGeom prst="rect">
            <a:avLst/>
          </a:prstGeom>
        </p:spPr>
        <p:txBody>
          <a:bodyPr wrap="square" lIns="0" tIns="0" rIns="0" bIns="0" rtlCol="0" anchor="t">
            <a:spAutoFit/>
          </a:bodyPr>
          <a:lstStyle/>
          <a:p>
            <a:pPr marL="301080" lvl="1"/>
            <a:r>
              <a:rPr lang="en-US" sz="4800" dirty="0">
                <a:solidFill>
                  <a:srgbClr val="E2E6D9"/>
                </a:solidFill>
                <a:latin typeface="Lato Bold"/>
              </a:rPr>
              <a:t>The first day of school (Synagogue) during intertestamental and New Testament Age</a:t>
            </a:r>
          </a:p>
          <a:p>
            <a:endParaRPr lang="en-US" sz="4800" dirty="0">
              <a:solidFill>
                <a:srgbClr val="E2E6D9"/>
              </a:solidFill>
              <a:latin typeface="Lato Bold"/>
            </a:endParaRPr>
          </a:p>
          <a:p>
            <a:endParaRPr lang="en-US" sz="4800" dirty="0">
              <a:solidFill>
                <a:srgbClr val="E2E6D9"/>
              </a:solidFill>
              <a:latin typeface="Lato Bold"/>
            </a:endParaRPr>
          </a:p>
          <a:p>
            <a:pPr algn="ctr"/>
            <a:r>
              <a:rPr lang="en-US" sz="4800" dirty="0">
                <a:solidFill>
                  <a:srgbClr val="FBFFFC"/>
                </a:solidFill>
                <a:latin typeface="Arimo Italics"/>
              </a:rPr>
              <a:t>Note each of the components in this first encounter between Rabbi and student</a:t>
            </a:r>
          </a:p>
          <a:p>
            <a:pPr algn="l">
              <a:lnSpc>
                <a:spcPts val="2644"/>
              </a:lnSpc>
            </a:pPr>
            <a:endParaRPr lang="en-US" sz="1200" dirty="0">
              <a:solidFill>
                <a:srgbClr val="E2E6D9"/>
              </a:solidFill>
              <a:latin typeface="Arimo Italics"/>
            </a:endParaRPr>
          </a:p>
        </p:txBody>
      </p:sp>
      <p:sp>
        <p:nvSpPr>
          <p:cNvPr id="11" name="TextBox 11"/>
          <p:cNvSpPr txBox="1"/>
          <p:nvPr/>
        </p:nvSpPr>
        <p:spPr>
          <a:xfrm>
            <a:off x="952851" y="2187085"/>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A RABBINIC ILLUSTRATION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0D09"/>
        </a:solidFill>
        <a:effectLst/>
      </p:bgPr>
    </p:bg>
    <p:spTree>
      <p:nvGrpSpPr>
        <p:cNvPr id="1" name=""/>
        <p:cNvGrpSpPr/>
        <p:nvPr/>
      </p:nvGrpSpPr>
      <p:grpSpPr>
        <a:xfrm>
          <a:off x="0" y="0"/>
          <a:ext cx="0" cy="0"/>
          <a:chOff x="0" y="0"/>
          <a:chExt cx="0" cy="0"/>
        </a:xfrm>
      </p:grpSpPr>
      <p:sp>
        <p:nvSpPr>
          <p:cNvPr id="2" name="AutoShape 2"/>
          <p:cNvSpPr/>
          <p:nvPr/>
        </p:nvSpPr>
        <p:spPr>
          <a:xfrm>
            <a:off x="-429201" y="647700"/>
            <a:ext cx="13698913" cy="1600200"/>
          </a:xfrm>
          <a:prstGeom prst="rect">
            <a:avLst/>
          </a:prstGeom>
          <a:solidFill>
            <a:srgbClr val="004AAD"/>
          </a:solidFill>
        </p:spPr>
      </p:sp>
      <p:sp>
        <p:nvSpPr>
          <p:cNvPr id="3" name="TextBox 3"/>
          <p:cNvSpPr txBox="1"/>
          <p:nvPr/>
        </p:nvSpPr>
        <p:spPr>
          <a:xfrm>
            <a:off x="1276525" y="3547303"/>
            <a:ext cx="15734949" cy="5416868"/>
          </a:xfrm>
          <a:prstGeom prst="rect">
            <a:avLst/>
          </a:prstGeom>
        </p:spPr>
        <p:txBody>
          <a:bodyPr wrap="square" lIns="0" tIns="0" rIns="0" bIns="0" rtlCol="0" anchor="t">
            <a:spAutoFit/>
          </a:bodyPr>
          <a:lstStyle/>
          <a:p>
            <a:pPr marL="313055" lvl="1"/>
            <a:r>
              <a:rPr lang="en-US" sz="4400" dirty="0">
                <a:solidFill>
                  <a:srgbClr val="FBFFFC"/>
                </a:solidFill>
                <a:latin typeface="Lato Bold"/>
              </a:rPr>
              <a:t>This first encounter is one of ‘Mystery in the meeting:</a:t>
            </a:r>
          </a:p>
          <a:p>
            <a:pPr marL="626110" lvl="1" indent="-313055">
              <a:buFont typeface="Arial"/>
              <a:buChar char="•"/>
            </a:pPr>
            <a:endParaRPr lang="en-US" sz="4400" dirty="0">
              <a:solidFill>
                <a:srgbClr val="FBFFFC"/>
              </a:solidFill>
              <a:latin typeface="Lato Bold"/>
            </a:endParaRPr>
          </a:p>
          <a:p>
            <a:pPr marL="313055" lvl="1"/>
            <a:endParaRPr lang="en-US" sz="4400" dirty="0">
              <a:solidFill>
                <a:srgbClr val="FBFFFC"/>
              </a:solidFill>
              <a:latin typeface="Lato Bold"/>
            </a:endParaRPr>
          </a:p>
          <a:p>
            <a:pPr algn="ctr"/>
            <a:r>
              <a:rPr lang="en-US" sz="4400" dirty="0">
                <a:solidFill>
                  <a:srgbClr val="FBFFFC"/>
                </a:solidFill>
                <a:latin typeface="Arimo Italics"/>
              </a:rPr>
              <a:t>“Mystery is not that about which we cannot know anything, but that about which we cannot know everything.”     </a:t>
            </a:r>
          </a:p>
          <a:p>
            <a:pPr algn="ctr"/>
            <a:endParaRPr lang="en-US" sz="4400" dirty="0">
              <a:solidFill>
                <a:srgbClr val="FBFFFC"/>
              </a:solidFill>
              <a:latin typeface="Arimo Italics"/>
            </a:endParaRPr>
          </a:p>
          <a:p>
            <a:pPr algn="ctr"/>
            <a:r>
              <a:rPr lang="en-US" sz="4400" dirty="0">
                <a:solidFill>
                  <a:srgbClr val="FBFFFC"/>
                </a:solidFill>
                <a:latin typeface="Arimo Italics"/>
              </a:rPr>
              <a:t>    </a:t>
            </a:r>
          </a:p>
          <a:p>
            <a:pPr algn="r"/>
            <a:r>
              <a:rPr lang="en-US" sz="4400" dirty="0">
                <a:solidFill>
                  <a:srgbClr val="FBFFFC"/>
                </a:solidFill>
                <a:latin typeface="Lato Bold"/>
              </a:rPr>
              <a:t>- </a:t>
            </a:r>
            <a:r>
              <a:rPr lang="en-US" sz="4400" dirty="0">
                <a:solidFill>
                  <a:srgbClr val="FBFFFC"/>
                </a:solidFill>
                <a:latin typeface="Arimo Bold"/>
              </a:rPr>
              <a:t>Maria Harris </a:t>
            </a:r>
          </a:p>
        </p:txBody>
      </p:sp>
      <p:pic>
        <p:nvPicPr>
          <p:cNvPr id="4" name="Picture 4"/>
          <p:cNvPicPr>
            <a:picLocks noChangeAspect="1"/>
          </p:cNvPicPr>
          <p:nvPr/>
        </p:nvPicPr>
        <p:blipFill>
          <a:blip r:embed="rId2"/>
          <a:srcRect/>
          <a:stretch>
            <a:fillRect/>
          </a:stretch>
        </p:blipFill>
        <p:spPr>
          <a:xfrm>
            <a:off x="9380626" y="9080602"/>
            <a:ext cx="1237436" cy="964426"/>
          </a:xfrm>
          <a:prstGeom prst="rect">
            <a:avLst/>
          </a:prstGeom>
        </p:spPr>
      </p:pic>
      <p:pic>
        <p:nvPicPr>
          <p:cNvPr id="5" name="Picture 5"/>
          <p:cNvPicPr>
            <a:picLocks noChangeAspect="1"/>
          </p:cNvPicPr>
          <p:nvPr/>
        </p:nvPicPr>
        <p:blipFill>
          <a:blip r:embed="rId3"/>
          <a:srcRect/>
          <a:stretch>
            <a:fillRect/>
          </a:stretch>
        </p:blipFill>
        <p:spPr>
          <a:xfrm>
            <a:off x="8018259" y="8919287"/>
            <a:ext cx="1125741" cy="1125741"/>
          </a:xfrm>
          <a:prstGeom prst="rect">
            <a:avLst/>
          </a:prstGeom>
        </p:spPr>
      </p:pic>
      <p:pic>
        <p:nvPicPr>
          <p:cNvPr id="6" name="Picture 6"/>
          <p:cNvPicPr>
            <a:picLocks noChangeAspect="1"/>
          </p:cNvPicPr>
          <p:nvPr/>
        </p:nvPicPr>
        <p:blipFill>
          <a:blip r:embed="rId4"/>
          <a:srcRect/>
          <a:stretch>
            <a:fillRect/>
          </a:stretch>
        </p:blipFill>
        <p:spPr>
          <a:xfrm>
            <a:off x="13269712" y="0"/>
            <a:ext cx="5018288" cy="3547303"/>
          </a:xfrm>
          <a:prstGeom prst="rect">
            <a:avLst/>
          </a:prstGeom>
        </p:spPr>
      </p:pic>
      <p:sp>
        <p:nvSpPr>
          <p:cNvPr id="9" name="TextBox 9"/>
          <p:cNvSpPr txBox="1"/>
          <p:nvPr/>
        </p:nvSpPr>
        <p:spPr>
          <a:xfrm>
            <a:off x="952910" y="942020"/>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UNDERSTANDING THE ILLUSTRATION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365" b="50977"/>
          <a:stretch>
            <a:fillRect/>
          </a:stretch>
        </p:blipFill>
        <p:spPr>
          <a:xfrm>
            <a:off x="-59671" y="-2056830"/>
            <a:ext cx="18327780" cy="3995223"/>
          </a:xfrm>
          <a:prstGeom prst="rect">
            <a:avLst/>
          </a:prstGeom>
        </p:spPr>
      </p:pic>
      <p:sp>
        <p:nvSpPr>
          <p:cNvPr id="3" name="AutoShape 3"/>
          <p:cNvSpPr/>
          <p:nvPr/>
        </p:nvSpPr>
        <p:spPr>
          <a:xfrm>
            <a:off x="-39780" y="1418855"/>
            <a:ext cx="19036149" cy="1743445"/>
          </a:xfrm>
          <a:prstGeom prst="rect">
            <a:avLst/>
          </a:prstGeom>
          <a:solidFill>
            <a:srgbClr val="000000"/>
          </a:solidFill>
        </p:spPr>
      </p:sp>
      <p:sp>
        <p:nvSpPr>
          <p:cNvPr id="4" name="AutoShape 4"/>
          <p:cNvSpPr/>
          <p:nvPr/>
        </p:nvSpPr>
        <p:spPr>
          <a:xfrm rot="-5400000">
            <a:off x="-285445" y="7589606"/>
            <a:ext cx="3536829" cy="2105255"/>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759204" y="8599055"/>
            <a:ext cx="1447530" cy="1128168"/>
          </a:xfrm>
          <a:prstGeom prst="rect">
            <a:avLst/>
          </a:prstGeom>
        </p:spPr>
      </p:pic>
      <p:pic>
        <p:nvPicPr>
          <p:cNvPr id="6" name="Picture 6"/>
          <p:cNvPicPr>
            <a:picLocks noChangeAspect="1"/>
          </p:cNvPicPr>
          <p:nvPr/>
        </p:nvPicPr>
        <p:blipFill>
          <a:blip r:embed="rId4"/>
          <a:srcRect/>
          <a:stretch>
            <a:fillRect/>
          </a:stretch>
        </p:blipFill>
        <p:spPr>
          <a:xfrm>
            <a:off x="705370" y="7087035"/>
            <a:ext cx="1555199" cy="1555199"/>
          </a:xfrm>
          <a:prstGeom prst="rect">
            <a:avLst/>
          </a:prstGeom>
        </p:spPr>
      </p:pic>
      <p:sp>
        <p:nvSpPr>
          <p:cNvPr id="7" name="TextBox 7"/>
          <p:cNvSpPr txBox="1"/>
          <p:nvPr/>
        </p:nvSpPr>
        <p:spPr>
          <a:xfrm>
            <a:off x="2810625" y="5446316"/>
            <a:ext cx="14657846" cy="2215991"/>
          </a:xfrm>
          <a:prstGeom prst="rect">
            <a:avLst/>
          </a:prstGeom>
        </p:spPr>
        <p:txBody>
          <a:bodyPr lIns="0" tIns="0" rIns="0" bIns="0" rtlCol="0" anchor="t">
            <a:spAutoFit/>
          </a:bodyPr>
          <a:lstStyle/>
          <a:p>
            <a:pPr marL="1310639" lvl="1" indent="-857250" algn="l">
              <a:buFont typeface="Arial" panose="020B0604020202020204" pitchFamily="34" charset="0"/>
              <a:buChar char="•"/>
            </a:pPr>
            <a:r>
              <a:rPr lang="en-US" sz="7200" dirty="0">
                <a:solidFill>
                  <a:srgbClr val="FBFFFC"/>
                </a:solidFill>
                <a:latin typeface="Lato"/>
              </a:rPr>
              <a:t>The rabbi kneels…honoring the one he does not fully know.</a:t>
            </a:r>
          </a:p>
        </p:txBody>
      </p:sp>
      <p:sp>
        <p:nvSpPr>
          <p:cNvPr id="10" name="TextBox 10"/>
          <p:cNvSpPr txBox="1"/>
          <p:nvPr/>
        </p:nvSpPr>
        <p:spPr>
          <a:xfrm>
            <a:off x="3571472" y="1780543"/>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ENCOUNTERING ‘MYSTERY’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365" b="50977"/>
          <a:stretch>
            <a:fillRect/>
          </a:stretch>
        </p:blipFill>
        <p:spPr>
          <a:xfrm>
            <a:off x="-59671" y="-2056830"/>
            <a:ext cx="18327780" cy="3995223"/>
          </a:xfrm>
          <a:prstGeom prst="rect">
            <a:avLst/>
          </a:prstGeom>
        </p:spPr>
      </p:pic>
      <p:sp>
        <p:nvSpPr>
          <p:cNvPr id="3" name="AutoShape 3"/>
          <p:cNvSpPr/>
          <p:nvPr/>
        </p:nvSpPr>
        <p:spPr>
          <a:xfrm>
            <a:off x="-39780" y="1418856"/>
            <a:ext cx="19036149" cy="1743444"/>
          </a:xfrm>
          <a:prstGeom prst="rect">
            <a:avLst/>
          </a:prstGeom>
          <a:solidFill>
            <a:srgbClr val="000000"/>
          </a:solidFill>
        </p:spPr>
      </p:sp>
      <p:sp>
        <p:nvSpPr>
          <p:cNvPr id="4" name="AutoShape 4"/>
          <p:cNvSpPr/>
          <p:nvPr/>
        </p:nvSpPr>
        <p:spPr>
          <a:xfrm rot="-5400000">
            <a:off x="-285445" y="7589606"/>
            <a:ext cx="3536829" cy="2105255"/>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759204" y="8599055"/>
            <a:ext cx="1447530" cy="1128168"/>
          </a:xfrm>
          <a:prstGeom prst="rect">
            <a:avLst/>
          </a:prstGeom>
        </p:spPr>
      </p:pic>
      <p:pic>
        <p:nvPicPr>
          <p:cNvPr id="6" name="Picture 6"/>
          <p:cNvPicPr>
            <a:picLocks noChangeAspect="1"/>
          </p:cNvPicPr>
          <p:nvPr/>
        </p:nvPicPr>
        <p:blipFill>
          <a:blip r:embed="rId4"/>
          <a:srcRect/>
          <a:stretch>
            <a:fillRect/>
          </a:stretch>
        </p:blipFill>
        <p:spPr>
          <a:xfrm>
            <a:off x="705370" y="7087035"/>
            <a:ext cx="1555199" cy="1555199"/>
          </a:xfrm>
          <a:prstGeom prst="rect">
            <a:avLst/>
          </a:prstGeom>
        </p:spPr>
      </p:pic>
      <p:sp>
        <p:nvSpPr>
          <p:cNvPr id="7" name="TextBox 7"/>
          <p:cNvSpPr txBox="1"/>
          <p:nvPr/>
        </p:nvSpPr>
        <p:spPr>
          <a:xfrm>
            <a:off x="2810625" y="5143500"/>
            <a:ext cx="14029575" cy="2215991"/>
          </a:xfrm>
          <a:prstGeom prst="rect">
            <a:avLst/>
          </a:prstGeom>
        </p:spPr>
        <p:txBody>
          <a:bodyPr wrap="square" lIns="0" tIns="0" rIns="0" bIns="0" rtlCol="0" anchor="t">
            <a:spAutoFit/>
          </a:bodyPr>
          <a:lstStyle/>
          <a:p>
            <a:pPr marL="1310640" lvl="1" indent="-857250" algn="l">
              <a:buFont typeface="Arial" panose="020B0604020202020204" pitchFamily="34" charset="0"/>
              <a:buChar char="•"/>
            </a:pPr>
            <a:r>
              <a:rPr lang="en-US" sz="7200" dirty="0">
                <a:solidFill>
                  <a:srgbClr val="FBFFFC"/>
                </a:solidFill>
                <a:latin typeface="Lato"/>
              </a:rPr>
              <a:t>Eye to eye…deep honesty between two pilgrims.</a:t>
            </a:r>
          </a:p>
        </p:txBody>
      </p:sp>
      <p:sp>
        <p:nvSpPr>
          <p:cNvPr id="10" name="TextBox 10"/>
          <p:cNvSpPr txBox="1"/>
          <p:nvPr/>
        </p:nvSpPr>
        <p:spPr>
          <a:xfrm>
            <a:off x="3531691" y="1780544"/>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ENCOUNTERING ‘MYSTERY’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6365" b="50977"/>
          <a:stretch>
            <a:fillRect/>
          </a:stretch>
        </p:blipFill>
        <p:spPr>
          <a:xfrm>
            <a:off x="-39780" y="-2024089"/>
            <a:ext cx="18327780" cy="3995223"/>
          </a:xfrm>
          <a:prstGeom prst="rect">
            <a:avLst/>
          </a:prstGeom>
        </p:spPr>
      </p:pic>
      <p:sp>
        <p:nvSpPr>
          <p:cNvPr id="3" name="AutoShape 3"/>
          <p:cNvSpPr/>
          <p:nvPr/>
        </p:nvSpPr>
        <p:spPr>
          <a:xfrm>
            <a:off x="-39780" y="1453329"/>
            <a:ext cx="19036149" cy="1657616"/>
          </a:xfrm>
          <a:prstGeom prst="rect">
            <a:avLst/>
          </a:prstGeom>
          <a:solidFill>
            <a:srgbClr val="000000"/>
          </a:solidFill>
        </p:spPr>
      </p:sp>
      <p:sp>
        <p:nvSpPr>
          <p:cNvPr id="4" name="AutoShape 4"/>
          <p:cNvSpPr/>
          <p:nvPr/>
        </p:nvSpPr>
        <p:spPr>
          <a:xfrm rot="-5400000">
            <a:off x="-285445" y="7589606"/>
            <a:ext cx="3536829" cy="2105255"/>
          </a:xfrm>
          <a:prstGeom prst="rect">
            <a:avLst/>
          </a:prstGeom>
          <a:solidFill>
            <a:srgbClr val="E2E6D9"/>
          </a:solidFill>
        </p:spPr>
      </p:sp>
      <p:pic>
        <p:nvPicPr>
          <p:cNvPr id="5" name="Picture 5"/>
          <p:cNvPicPr>
            <a:picLocks noChangeAspect="1"/>
          </p:cNvPicPr>
          <p:nvPr/>
        </p:nvPicPr>
        <p:blipFill>
          <a:blip r:embed="rId4"/>
          <a:srcRect/>
          <a:stretch>
            <a:fillRect/>
          </a:stretch>
        </p:blipFill>
        <p:spPr>
          <a:xfrm>
            <a:off x="759204" y="8599055"/>
            <a:ext cx="1447530" cy="1128168"/>
          </a:xfrm>
          <a:prstGeom prst="rect">
            <a:avLst/>
          </a:prstGeom>
        </p:spPr>
      </p:pic>
      <p:pic>
        <p:nvPicPr>
          <p:cNvPr id="6" name="Picture 6"/>
          <p:cNvPicPr>
            <a:picLocks noChangeAspect="1"/>
          </p:cNvPicPr>
          <p:nvPr/>
        </p:nvPicPr>
        <p:blipFill>
          <a:blip r:embed="rId5"/>
          <a:srcRect/>
          <a:stretch>
            <a:fillRect/>
          </a:stretch>
        </p:blipFill>
        <p:spPr>
          <a:xfrm>
            <a:off x="705370" y="7087035"/>
            <a:ext cx="1555199" cy="1555199"/>
          </a:xfrm>
          <a:prstGeom prst="rect">
            <a:avLst/>
          </a:prstGeom>
        </p:spPr>
      </p:pic>
      <p:sp>
        <p:nvSpPr>
          <p:cNvPr id="7" name="TextBox 7"/>
          <p:cNvSpPr txBox="1"/>
          <p:nvPr/>
        </p:nvSpPr>
        <p:spPr>
          <a:xfrm>
            <a:off x="2781317" y="4879359"/>
            <a:ext cx="14637397" cy="3323987"/>
          </a:xfrm>
          <a:prstGeom prst="rect">
            <a:avLst/>
          </a:prstGeom>
        </p:spPr>
        <p:txBody>
          <a:bodyPr lIns="0" tIns="0" rIns="0" bIns="0" rtlCol="0" anchor="t">
            <a:spAutoFit/>
          </a:bodyPr>
          <a:lstStyle/>
          <a:p>
            <a:pPr marL="1310640" lvl="1" indent="-857250">
              <a:buFont typeface="Arial" panose="020B0604020202020204" pitchFamily="34" charset="0"/>
              <a:buChar char="•"/>
            </a:pPr>
            <a:r>
              <a:rPr lang="en-US" sz="7200" dirty="0">
                <a:solidFill>
                  <a:srgbClr val="FBFFFC"/>
                </a:solidFill>
                <a:latin typeface="Lato"/>
              </a:rPr>
              <a:t>“I covenant to teach you by living” …personal investment for the sake of another.</a:t>
            </a:r>
          </a:p>
        </p:txBody>
      </p:sp>
      <p:sp>
        <p:nvSpPr>
          <p:cNvPr id="10" name="TextBox 10"/>
          <p:cNvSpPr txBox="1"/>
          <p:nvPr/>
        </p:nvSpPr>
        <p:spPr>
          <a:xfrm>
            <a:off x="3551582" y="1772103"/>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ENCOUNTERING ‘MYSTERY’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413286" y="723900"/>
            <a:ext cx="14666948" cy="1505694"/>
          </a:xfrm>
          <a:prstGeom prst="rect">
            <a:avLst/>
          </a:prstGeom>
          <a:solidFill>
            <a:srgbClr val="000000"/>
          </a:solidFill>
        </p:spPr>
      </p:sp>
      <p:pic>
        <p:nvPicPr>
          <p:cNvPr id="3" name="Picture 3"/>
          <p:cNvPicPr>
            <a:picLocks noChangeAspect="1"/>
          </p:cNvPicPr>
          <p:nvPr/>
        </p:nvPicPr>
        <p:blipFill>
          <a:blip r:embed="rId2"/>
          <a:srcRect l="25076"/>
          <a:stretch>
            <a:fillRect/>
          </a:stretch>
        </p:blipFill>
        <p:spPr>
          <a:xfrm>
            <a:off x="14253662" y="0"/>
            <a:ext cx="5138276" cy="10287000"/>
          </a:xfrm>
          <a:prstGeom prst="rect">
            <a:avLst/>
          </a:prstGeom>
        </p:spPr>
      </p:pic>
      <p:sp>
        <p:nvSpPr>
          <p:cNvPr id="4" name="AutoShape 4"/>
          <p:cNvSpPr/>
          <p:nvPr/>
        </p:nvSpPr>
        <p:spPr>
          <a:xfrm>
            <a:off x="13445034" y="7643256"/>
            <a:ext cx="6755533" cy="2105255"/>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15953158" y="8131800"/>
            <a:ext cx="1447530" cy="1128168"/>
          </a:xfrm>
          <a:prstGeom prst="rect">
            <a:avLst/>
          </a:prstGeom>
        </p:spPr>
      </p:pic>
      <p:pic>
        <p:nvPicPr>
          <p:cNvPr id="6" name="Picture 6"/>
          <p:cNvPicPr>
            <a:picLocks noChangeAspect="1"/>
          </p:cNvPicPr>
          <p:nvPr/>
        </p:nvPicPr>
        <p:blipFill>
          <a:blip r:embed="rId4"/>
          <a:srcRect/>
          <a:stretch>
            <a:fillRect/>
          </a:stretch>
        </p:blipFill>
        <p:spPr>
          <a:xfrm>
            <a:off x="14108661" y="7918284"/>
            <a:ext cx="1555199" cy="1555199"/>
          </a:xfrm>
          <a:prstGeom prst="rect">
            <a:avLst/>
          </a:prstGeom>
        </p:spPr>
      </p:pic>
      <p:sp>
        <p:nvSpPr>
          <p:cNvPr id="7" name="TextBox 7"/>
          <p:cNvSpPr txBox="1"/>
          <p:nvPr/>
        </p:nvSpPr>
        <p:spPr>
          <a:xfrm>
            <a:off x="685804" y="2997910"/>
            <a:ext cx="12469932" cy="6396623"/>
          </a:xfrm>
          <a:prstGeom prst="rect">
            <a:avLst/>
          </a:prstGeom>
        </p:spPr>
        <p:txBody>
          <a:bodyPr wrap="square" lIns="0" tIns="0" rIns="0" bIns="0" rtlCol="0" anchor="t">
            <a:spAutoFit/>
          </a:bodyPr>
          <a:lstStyle/>
          <a:p>
            <a:pPr marL="872681" lvl="1" indent="-571500">
              <a:buFont typeface="Arial" panose="020B0604020202020204" pitchFamily="34" charset="0"/>
              <a:buChar char="•"/>
            </a:pPr>
            <a:r>
              <a:rPr lang="en-US" sz="4400" dirty="0">
                <a:solidFill>
                  <a:srgbClr val="E2E6D9"/>
                </a:solidFill>
                <a:latin typeface="Lato Bold"/>
              </a:rPr>
              <a:t>Sunday school teachers</a:t>
            </a:r>
          </a:p>
          <a:p>
            <a:pPr marL="571500" indent="-571500">
              <a:buFont typeface="Arial" panose="020B0604020202020204" pitchFamily="34" charset="0"/>
              <a:buChar char="•"/>
            </a:pPr>
            <a:endParaRPr lang="en-US" sz="4400" dirty="0">
              <a:solidFill>
                <a:srgbClr val="E2E6D9"/>
              </a:solidFill>
              <a:latin typeface="Lato Bold"/>
            </a:endParaRPr>
          </a:p>
          <a:p>
            <a:pPr marL="872681" lvl="1" indent="-571500">
              <a:buFont typeface="Arial" panose="020B0604020202020204" pitchFamily="34" charset="0"/>
              <a:buChar char="•"/>
            </a:pPr>
            <a:r>
              <a:rPr lang="en-US" sz="4400" dirty="0">
                <a:solidFill>
                  <a:srgbClr val="E2E6D9"/>
                </a:solidFill>
                <a:latin typeface="Arimo Bold"/>
              </a:rPr>
              <a:t>Family members </a:t>
            </a:r>
          </a:p>
          <a:p>
            <a:pPr marL="571500" indent="-571500">
              <a:buFont typeface="Arial" panose="020B0604020202020204" pitchFamily="34" charset="0"/>
              <a:buChar char="•"/>
            </a:pPr>
            <a:endParaRPr lang="en-US" sz="4400" dirty="0">
              <a:solidFill>
                <a:srgbClr val="E2E6D9"/>
              </a:solidFill>
              <a:latin typeface="Arimo Bold"/>
            </a:endParaRPr>
          </a:p>
          <a:p>
            <a:pPr marL="872681" lvl="1" indent="-571500">
              <a:buFont typeface="Arial" panose="020B0604020202020204" pitchFamily="34" charset="0"/>
              <a:buChar char="•"/>
            </a:pPr>
            <a:r>
              <a:rPr lang="en-US" sz="4400" dirty="0">
                <a:solidFill>
                  <a:srgbClr val="E2E6D9"/>
                </a:solidFill>
                <a:latin typeface="Arimo Bold"/>
              </a:rPr>
              <a:t>Pastors and other spiritual leaders</a:t>
            </a:r>
          </a:p>
          <a:p>
            <a:pPr marL="571500" indent="-571500">
              <a:buFont typeface="Arial" panose="020B0604020202020204" pitchFamily="34" charset="0"/>
              <a:buChar char="•"/>
            </a:pPr>
            <a:endParaRPr lang="en-US" sz="4400" dirty="0">
              <a:solidFill>
                <a:srgbClr val="E2E6D9"/>
              </a:solidFill>
              <a:latin typeface="Arimo Bold"/>
            </a:endParaRPr>
          </a:p>
          <a:p>
            <a:pPr marL="872681" lvl="1" indent="-571500">
              <a:buFont typeface="Arial" panose="020B0604020202020204" pitchFamily="34" charset="0"/>
              <a:buChar char="•"/>
            </a:pPr>
            <a:r>
              <a:rPr lang="en-US" sz="4400" dirty="0">
                <a:solidFill>
                  <a:srgbClr val="E2E6D9"/>
                </a:solidFill>
                <a:latin typeface="Arimo Bold"/>
              </a:rPr>
              <a:t>Never forget…there is a third Person in every mentor-mentee relationship: God, the Holy Spirit!</a:t>
            </a:r>
          </a:p>
          <a:p>
            <a:pPr algn="l">
              <a:lnSpc>
                <a:spcPts val="2285"/>
              </a:lnSpc>
            </a:pPr>
            <a:endParaRPr lang="en-US" sz="2790" dirty="0">
              <a:solidFill>
                <a:srgbClr val="E2E6D9"/>
              </a:solidFill>
              <a:latin typeface="Arimo Bold"/>
            </a:endParaRPr>
          </a:p>
        </p:txBody>
      </p:sp>
      <p:sp>
        <p:nvSpPr>
          <p:cNvPr id="10" name="TextBox 10"/>
          <p:cNvSpPr txBox="1"/>
          <p:nvPr/>
        </p:nvSpPr>
        <p:spPr>
          <a:xfrm>
            <a:off x="975101" y="972802"/>
            <a:ext cx="11145056" cy="987963"/>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MENTORS OF MANY ‘TYPES’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6365" b="50977"/>
          <a:stretch>
            <a:fillRect/>
          </a:stretch>
        </p:blipFill>
        <p:spPr>
          <a:xfrm>
            <a:off x="-59671" y="-2056830"/>
            <a:ext cx="18327780" cy="3995223"/>
          </a:xfrm>
          <a:prstGeom prst="rect">
            <a:avLst/>
          </a:prstGeom>
        </p:spPr>
      </p:pic>
      <p:sp>
        <p:nvSpPr>
          <p:cNvPr id="3" name="AutoShape 3"/>
          <p:cNvSpPr/>
          <p:nvPr/>
        </p:nvSpPr>
        <p:spPr>
          <a:xfrm>
            <a:off x="-39780" y="1418855"/>
            <a:ext cx="19036149" cy="1652576"/>
          </a:xfrm>
          <a:prstGeom prst="rect">
            <a:avLst/>
          </a:prstGeom>
          <a:solidFill>
            <a:srgbClr val="000000"/>
          </a:solidFill>
        </p:spPr>
      </p:sp>
      <p:sp>
        <p:nvSpPr>
          <p:cNvPr id="4" name="AutoShape 4"/>
          <p:cNvSpPr/>
          <p:nvPr/>
        </p:nvSpPr>
        <p:spPr>
          <a:xfrm rot="-5400000">
            <a:off x="-285445" y="7589606"/>
            <a:ext cx="3536829" cy="2105255"/>
          </a:xfrm>
          <a:prstGeom prst="rect">
            <a:avLst/>
          </a:prstGeom>
          <a:solidFill>
            <a:srgbClr val="E2E6D9"/>
          </a:solidFill>
        </p:spPr>
      </p:sp>
      <p:pic>
        <p:nvPicPr>
          <p:cNvPr id="5" name="Picture 5"/>
          <p:cNvPicPr>
            <a:picLocks noChangeAspect="1"/>
          </p:cNvPicPr>
          <p:nvPr/>
        </p:nvPicPr>
        <p:blipFill>
          <a:blip r:embed="rId4"/>
          <a:srcRect/>
          <a:stretch>
            <a:fillRect/>
          </a:stretch>
        </p:blipFill>
        <p:spPr>
          <a:xfrm>
            <a:off x="759204" y="8599055"/>
            <a:ext cx="1447530" cy="1128168"/>
          </a:xfrm>
          <a:prstGeom prst="rect">
            <a:avLst/>
          </a:prstGeom>
        </p:spPr>
      </p:pic>
      <p:pic>
        <p:nvPicPr>
          <p:cNvPr id="6" name="Picture 6"/>
          <p:cNvPicPr>
            <a:picLocks noChangeAspect="1"/>
          </p:cNvPicPr>
          <p:nvPr/>
        </p:nvPicPr>
        <p:blipFill>
          <a:blip r:embed="rId5"/>
          <a:srcRect/>
          <a:stretch>
            <a:fillRect/>
          </a:stretch>
        </p:blipFill>
        <p:spPr>
          <a:xfrm>
            <a:off x="705370" y="7087035"/>
            <a:ext cx="1555199" cy="1555199"/>
          </a:xfrm>
          <a:prstGeom prst="rect">
            <a:avLst/>
          </a:prstGeom>
        </p:spPr>
      </p:pic>
      <p:sp>
        <p:nvSpPr>
          <p:cNvPr id="7" name="TextBox 7"/>
          <p:cNvSpPr txBox="1"/>
          <p:nvPr/>
        </p:nvSpPr>
        <p:spPr>
          <a:xfrm>
            <a:off x="2781317" y="4540647"/>
            <a:ext cx="14637397" cy="3323987"/>
          </a:xfrm>
          <a:prstGeom prst="rect">
            <a:avLst/>
          </a:prstGeom>
        </p:spPr>
        <p:txBody>
          <a:bodyPr lIns="0" tIns="0" rIns="0" bIns="0" rtlCol="0" anchor="t">
            <a:spAutoFit/>
          </a:bodyPr>
          <a:lstStyle/>
          <a:p>
            <a:pPr marL="1310640" lvl="1" indent="-857250" algn="l">
              <a:buFont typeface="Arial" panose="020B0604020202020204" pitchFamily="34" charset="0"/>
              <a:buChar char="•"/>
            </a:pPr>
            <a:r>
              <a:rPr lang="en-US" sz="7200" dirty="0">
                <a:solidFill>
                  <a:srgbClr val="FBFFFC"/>
                </a:solidFill>
                <a:latin typeface="Lato Italics"/>
              </a:rPr>
              <a:t>The rabbi blesses and prays…becomes a middle figure in life.</a:t>
            </a:r>
          </a:p>
        </p:txBody>
      </p:sp>
      <p:sp>
        <p:nvSpPr>
          <p:cNvPr id="10" name="TextBox 10"/>
          <p:cNvSpPr txBox="1"/>
          <p:nvPr/>
        </p:nvSpPr>
        <p:spPr>
          <a:xfrm>
            <a:off x="3531691" y="1807902"/>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ENCOUNTERING ‘MYSTERY’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6365" b="50977"/>
          <a:stretch>
            <a:fillRect/>
          </a:stretch>
        </p:blipFill>
        <p:spPr>
          <a:xfrm>
            <a:off x="-59671" y="-2056830"/>
            <a:ext cx="18327780" cy="3995223"/>
          </a:xfrm>
          <a:prstGeom prst="rect">
            <a:avLst/>
          </a:prstGeom>
        </p:spPr>
      </p:pic>
      <p:sp>
        <p:nvSpPr>
          <p:cNvPr id="3" name="AutoShape 3"/>
          <p:cNvSpPr/>
          <p:nvPr/>
        </p:nvSpPr>
        <p:spPr>
          <a:xfrm>
            <a:off x="-39780" y="1418855"/>
            <a:ext cx="19036149" cy="1667245"/>
          </a:xfrm>
          <a:prstGeom prst="rect">
            <a:avLst/>
          </a:prstGeom>
          <a:solidFill>
            <a:srgbClr val="000000"/>
          </a:solidFill>
        </p:spPr>
      </p:sp>
      <p:sp>
        <p:nvSpPr>
          <p:cNvPr id="4" name="AutoShape 4"/>
          <p:cNvSpPr/>
          <p:nvPr/>
        </p:nvSpPr>
        <p:spPr>
          <a:xfrm rot="-5400000">
            <a:off x="-285445" y="7589606"/>
            <a:ext cx="3536829" cy="2105255"/>
          </a:xfrm>
          <a:prstGeom prst="rect">
            <a:avLst/>
          </a:prstGeom>
          <a:solidFill>
            <a:srgbClr val="E2E6D9"/>
          </a:solidFill>
        </p:spPr>
      </p:sp>
      <p:pic>
        <p:nvPicPr>
          <p:cNvPr id="5" name="Picture 5"/>
          <p:cNvPicPr>
            <a:picLocks noChangeAspect="1"/>
          </p:cNvPicPr>
          <p:nvPr/>
        </p:nvPicPr>
        <p:blipFill>
          <a:blip r:embed="rId4"/>
          <a:srcRect/>
          <a:stretch>
            <a:fillRect/>
          </a:stretch>
        </p:blipFill>
        <p:spPr>
          <a:xfrm>
            <a:off x="759204" y="8599055"/>
            <a:ext cx="1447530" cy="1128168"/>
          </a:xfrm>
          <a:prstGeom prst="rect">
            <a:avLst/>
          </a:prstGeom>
        </p:spPr>
      </p:pic>
      <p:pic>
        <p:nvPicPr>
          <p:cNvPr id="6" name="Picture 6"/>
          <p:cNvPicPr>
            <a:picLocks noChangeAspect="1"/>
          </p:cNvPicPr>
          <p:nvPr/>
        </p:nvPicPr>
        <p:blipFill>
          <a:blip r:embed="rId5"/>
          <a:srcRect/>
          <a:stretch>
            <a:fillRect/>
          </a:stretch>
        </p:blipFill>
        <p:spPr>
          <a:xfrm>
            <a:off x="705370" y="7087035"/>
            <a:ext cx="1555199" cy="1555199"/>
          </a:xfrm>
          <a:prstGeom prst="rect">
            <a:avLst/>
          </a:prstGeom>
        </p:spPr>
      </p:pic>
      <p:sp>
        <p:nvSpPr>
          <p:cNvPr id="7" name="TextBox 7"/>
          <p:cNvSpPr txBox="1"/>
          <p:nvPr/>
        </p:nvSpPr>
        <p:spPr>
          <a:xfrm>
            <a:off x="2810625" y="4543578"/>
            <a:ext cx="14637397" cy="3323987"/>
          </a:xfrm>
          <a:prstGeom prst="rect">
            <a:avLst/>
          </a:prstGeom>
        </p:spPr>
        <p:txBody>
          <a:bodyPr lIns="0" tIns="0" rIns="0" bIns="0" rtlCol="0" anchor="t">
            <a:spAutoFit/>
          </a:bodyPr>
          <a:lstStyle/>
          <a:p>
            <a:pPr marL="1596390" lvl="1" indent="-1143000" algn="l">
              <a:buFont typeface="Arial" panose="020B0604020202020204" pitchFamily="34" charset="0"/>
              <a:buChar char="•"/>
            </a:pPr>
            <a:r>
              <a:rPr lang="en-US" sz="7200" dirty="0">
                <a:solidFill>
                  <a:srgbClr val="FBFFFC"/>
                </a:solidFill>
                <a:latin typeface="Lato"/>
              </a:rPr>
              <a:t>The rabbi embraces (heart to heart)…acceptance of another without guarantees of results.</a:t>
            </a:r>
          </a:p>
        </p:txBody>
      </p:sp>
      <p:sp>
        <p:nvSpPr>
          <p:cNvPr id="10" name="TextBox 10"/>
          <p:cNvSpPr txBox="1"/>
          <p:nvPr/>
        </p:nvSpPr>
        <p:spPr>
          <a:xfrm>
            <a:off x="3531691" y="1741871"/>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ENCOUNTERING ‘MYSTERY’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6365" b="50977"/>
          <a:stretch>
            <a:fillRect/>
          </a:stretch>
        </p:blipFill>
        <p:spPr>
          <a:xfrm>
            <a:off x="-59671" y="-2056830"/>
            <a:ext cx="18327780" cy="3995223"/>
          </a:xfrm>
          <a:prstGeom prst="rect">
            <a:avLst/>
          </a:prstGeom>
        </p:spPr>
      </p:pic>
      <p:sp>
        <p:nvSpPr>
          <p:cNvPr id="3" name="AutoShape 3"/>
          <p:cNvSpPr/>
          <p:nvPr/>
        </p:nvSpPr>
        <p:spPr>
          <a:xfrm>
            <a:off x="-39780" y="1418855"/>
            <a:ext cx="19036149" cy="1572856"/>
          </a:xfrm>
          <a:prstGeom prst="rect">
            <a:avLst/>
          </a:prstGeom>
          <a:solidFill>
            <a:srgbClr val="000000"/>
          </a:solidFill>
        </p:spPr>
      </p:sp>
      <p:sp>
        <p:nvSpPr>
          <p:cNvPr id="4" name="AutoShape 4"/>
          <p:cNvSpPr/>
          <p:nvPr/>
        </p:nvSpPr>
        <p:spPr>
          <a:xfrm rot="-5400000">
            <a:off x="-285445" y="7589606"/>
            <a:ext cx="3536829" cy="2105255"/>
          </a:xfrm>
          <a:prstGeom prst="rect">
            <a:avLst/>
          </a:prstGeom>
          <a:solidFill>
            <a:srgbClr val="E2E6D9"/>
          </a:solidFill>
        </p:spPr>
      </p:sp>
      <p:pic>
        <p:nvPicPr>
          <p:cNvPr id="5" name="Picture 5"/>
          <p:cNvPicPr>
            <a:picLocks noChangeAspect="1"/>
          </p:cNvPicPr>
          <p:nvPr/>
        </p:nvPicPr>
        <p:blipFill>
          <a:blip r:embed="rId4"/>
          <a:srcRect/>
          <a:stretch>
            <a:fillRect/>
          </a:stretch>
        </p:blipFill>
        <p:spPr>
          <a:xfrm>
            <a:off x="759204" y="8599055"/>
            <a:ext cx="1447530" cy="1128168"/>
          </a:xfrm>
          <a:prstGeom prst="rect">
            <a:avLst/>
          </a:prstGeom>
        </p:spPr>
      </p:pic>
      <p:pic>
        <p:nvPicPr>
          <p:cNvPr id="6" name="Picture 6"/>
          <p:cNvPicPr>
            <a:picLocks noChangeAspect="1"/>
          </p:cNvPicPr>
          <p:nvPr/>
        </p:nvPicPr>
        <p:blipFill>
          <a:blip r:embed="rId5"/>
          <a:srcRect/>
          <a:stretch>
            <a:fillRect/>
          </a:stretch>
        </p:blipFill>
        <p:spPr>
          <a:xfrm>
            <a:off x="705370" y="7087035"/>
            <a:ext cx="1555199" cy="1555199"/>
          </a:xfrm>
          <a:prstGeom prst="rect">
            <a:avLst/>
          </a:prstGeom>
        </p:spPr>
      </p:pic>
      <p:sp>
        <p:nvSpPr>
          <p:cNvPr id="7" name="TextBox 7"/>
          <p:cNvSpPr txBox="1"/>
          <p:nvPr/>
        </p:nvSpPr>
        <p:spPr>
          <a:xfrm>
            <a:off x="2810625" y="4167072"/>
            <a:ext cx="14637397" cy="4431983"/>
          </a:xfrm>
          <a:prstGeom prst="rect">
            <a:avLst/>
          </a:prstGeom>
        </p:spPr>
        <p:txBody>
          <a:bodyPr lIns="0" tIns="0" rIns="0" bIns="0" rtlCol="0" anchor="t">
            <a:spAutoFit/>
          </a:bodyPr>
          <a:lstStyle/>
          <a:p>
            <a:pPr marL="1310639" lvl="1" indent="-857250" algn="l">
              <a:buFont typeface="Arial" panose="020B0604020202020204" pitchFamily="34" charset="0"/>
              <a:buChar char="•"/>
            </a:pPr>
            <a:r>
              <a:rPr lang="en-US" sz="7200" dirty="0">
                <a:solidFill>
                  <a:srgbClr val="FBFFFC"/>
                </a:solidFill>
                <a:latin typeface="Lato Italics"/>
              </a:rPr>
              <a:t>The rabbi welcomes and encourages…lifelong engagement in a process bigger than either the rabbi or his student</a:t>
            </a:r>
          </a:p>
        </p:txBody>
      </p:sp>
      <p:sp>
        <p:nvSpPr>
          <p:cNvPr id="10" name="TextBox 10"/>
          <p:cNvSpPr txBox="1"/>
          <p:nvPr/>
        </p:nvSpPr>
        <p:spPr>
          <a:xfrm>
            <a:off x="3531691" y="1695249"/>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ENCOUNTERING ‘MYSTERY’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sp>
        <p:nvSpPr>
          <p:cNvPr id="2" name="AutoShape 2"/>
          <p:cNvSpPr/>
          <p:nvPr/>
        </p:nvSpPr>
        <p:spPr>
          <a:xfrm rot="5400000">
            <a:off x="8547838" y="546838"/>
            <a:ext cx="1192324" cy="18288000"/>
          </a:xfrm>
          <a:prstGeom prst="rect">
            <a:avLst/>
          </a:prstGeom>
          <a:solidFill>
            <a:srgbClr val="FBFF00"/>
          </a:solidFill>
        </p:spPr>
      </p:sp>
      <p:sp>
        <p:nvSpPr>
          <p:cNvPr id="3" name="TextBox 3"/>
          <p:cNvSpPr txBox="1"/>
          <p:nvPr/>
        </p:nvSpPr>
        <p:spPr>
          <a:xfrm>
            <a:off x="1090572" y="1683588"/>
            <a:ext cx="14348068"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IMAGINE JESUS AND HIS RABBI</a:t>
            </a:r>
          </a:p>
        </p:txBody>
      </p:sp>
      <p:sp>
        <p:nvSpPr>
          <p:cNvPr id="7" name="TextBox 7"/>
          <p:cNvSpPr txBox="1"/>
          <p:nvPr/>
        </p:nvSpPr>
        <p:spPr>
          <a:xfrm>
            <a:off x="1090572" y="3411157"/>
            <a:ext cx="15896932" cy="4053097"/>
          </a:xfrm>
          <a:prstGeom prst="rect">
            <a:avLst/>
          </a:prstGeom>
        </p:spPr>
        <p:txBody>
          <a:bodyPr wrap="square" lIns="0" tIns="0" rIns="0" bIns="0" rtlCol="0" anchor="t">
            <a:spAutoFit/>
          </a:bodyPr>
          <a:lstStyle/>
          <a:p>
            <a:pPr marL="1191895" lvl="1" indent="-857250">
              <a:buFont typeface="Arial" panose="020B0604020202020204" pitchFamily="34" charset="0"/>
              <a:buChar char="•"/>
            </a:pPr>
            <a:r>
              <a:rPr lang="en-US" sz="6000" dirty="0">
                <a:solidFill>
                  <a:srgbClr val="FBFFFC"/>
                </a:solidFill>
                <a:latin typeface="Lato"/>
              </a:rPr>
              <a:t>Close your eyes, picture yourself there, observing this encounter.</a:t>
            </a:r>
          </a:p>
          <a:p>
            <a:pPr marL="1191895" lvl="1" indent="-857250">
              <a:buFont typeface="Arial" panose="020B0604020202020204" pitchFamily="34" charset="0"/>
              <a:buChar char="•"/>
            </a:pPr>
            <a:r>
              <a:rPr lang="en-US" sz="6000" dirty="0">
                <a:solidFill>
                  <a:srgbClr val="FBFFFC"/>
                </a:solidFill>
                <a:latin typeface="Arimo"/>
              </a:rPr>
              <a:t>Feel the exchange.</a:t>
            </a:r>
          </a:p>
          <a:p>
            <a:pPr marL="1191895" lvl="1" indent="-857250">
              <a:buFont typeface="Arial" panose="020B0604020202020204" pitchFamily="34" charset="0"/>
              <a:buChar char="•"/>
            </a:pPr>
            <a:r>
              <a:rPr lang="en-US" sz="6000" dirty="0">
                <a:solidFill>
                  <a:srgbClr val="FBFFFC"/>
                </a:solidFill>
                <a:latin typeface="Arimo"/>
              </a:rPr>
              <a:t>Understand the principles.</a:t>
            </a:r>
          </a:p>
          <a:p>
            <a:pPr algn="l">
              <a:lnSpc>
                <a:spcPts val="2777"/>
              </a:lnSpc>
            </a:pPr>
            <a:endParaRPr lang="en-US" sz="3100" dirty="0">
              <a:solidFill>
                <a:srgbClr val="FBFFFC"/>
              </a:solidFill>
              <a:latin typeface="Arimo"/>
            </a:endParaRPr>
          </a:p>
        </p:txBody>
      </p:sp>
      <p:pic>
        <p:nvPicPr>
          <p:cNvPr id="9" name="Picture 9"/>
          <p:cNvPicPr>
            <a:picLocks noChangeAspect="1"/>
          </p:cNvPicPr>
          <p:nvPr/>
        </p:nvPicPr>
        <p:blipFill>
          <a:blip r:embed="rId3"/>
          <a:srcRect/>
          <a:stretch>
            <a:fillRect/>
          </a:stretch>
        </p:blipFill>
        <p:spPr>
          <a:xfrm>
            <a:off x="1362367" y="9255990"/>
            <a:ext cx="1237436" cy="964426"/>
          </a:xfrm>
          <a:prstGeom prst="rect">
            <a:avLst/>
          </a:prstGeom>
        </p:spPr>
      </p:pic>
      <p:pic>
        <p:nvPicPr>
          <p:cNvPr id="10" name="Picture 10"/>
          <p:cNvPicPr>
            <a:picLocks noChangeAspect="1"/>
          </p:cNvPicPr>
          <p:nvPr/>
        </p:nvPicPr>
        <p:blipFill>
          <a:blip r:embed="rId4"/>
          <a:srcRect/>
          <a:stretch>
            <a:fillRect/>
          </a:stretch>
        </p:blipFill>
        <p:spPr>
          <a:xfrm>
            <a:off x="0" y="9094676"/>
            <a:ext cx="1125741" cy="112574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7008066" y="-551855"/>
            <a:ext cx="1279934" cy="11390709"/>
          </a:xfrm>
          <a:prstGeom prst="rect">
            <a:avLst/>
          </a:prstGeom>
          <a:solidFill>
            <a:srgbClr val="E2E6D9"/>
          </a:solidFill>
        </p:spPr>
      </p:sp>
      <p:pic>
        <p:nvPicPr>
          <p:cNvPr id="3" name="Picture 3"/>
          <p:cNvPicPr>
            <a:picLocks noChangeAspect="1"/>
          </p:cNvPicPr>
          <p:nvPr/>
        </p:nvPicPr>
        <p:blipFill>
          <a:blip r:embed="rId2"/>
          <a:srcRect/>
          <a:stretch>
            <a:fillRect/>
          </a:stretch>
        </p:blipFill>
        <p:spPr>
          <a:xfrm>
            <a:off x="17095877" y="4032774"/>
            <a:ext cx="1104313" cy="860674"/>
          </a:xfrm>
          <a:prstGeom prst="rect">
            <a:avLst/>
          </a:prstGeom>
        </p:spPr>
      </p:pic>
      <p:pic>
        <p:nvPicPr>
          <p:cNvPr id="4" name="Picture 4"/>
          <p:cNvPicPr>
            <a:picLocks noChangeAspect="1"/>
          </p:cNvPicPr>
          <p:nvPr/>
        </p:nvPicPr>
        <p:blipFill>
          <a:blip r:embed="rId3"/>
          <a:srcRect/>
          <a:stretch>
            <a:fillRect/>
          </a:stretch>
        </p:blipFill>
        <p:spPr>
          <a:xfrm>
            <a:off x="17054807" y="5067773"/>
            <a:ext cx="1186453" cy="1186453"/>
          </a:xfrm>
          <a:prstGeom prst="rect">
            <a:avLst/>
          </a:prstGeom>
        </p:spPr>
      </p:pic>
      <p:sp>
        <p:nvSpPr>
          <p:cNvPr id="5" name="TextBox 5"/>
          <p:cNvSpPr txBox="1"/>
          <p:nvPr/>
        </p:nvSpPr>
        <p:spPr>
          <a:xfrm>
            <a:off x="999392" y="3782203"/>
            <a:ext cx="14818385" cy="4944046"/>
          </a:xfrm>
          <a:prstGeom prst="rect">
            <a:avLst/>
          </a:prstGeom>
        </p:spPr>
        <p:txBody>
          <a:bodyPr lIns="0" tIns="0" rIns="0" bIns="0" rtlCol="0" anchor="t">
            <a:spAutoFit/>
          </a:bodyPr>
          <a:lstStyle/>
          <a:p>
            <a:r>
              <a:rPr lang="en-US" sz="6000" dirty="0">
                <a:solidFill>
                  <a:srgbClr val="FBFFFC"/>
                </a:solidFill>
                <a:latin typeface="Lato"/>
              </a:rPr>
              <a:t>“Spiritual formation is the process of being conformed to the image of Christ for the sake of others.” </a:t>
            </a:r>
          </a:p>
          <a:p>
            <a:endParaRPr lang="en-US" sz="6000" dirty="0">
              <a:solidFill>
                <a:srgbClr val="FBFFFC"/>
              </a:solidFill>
              <a:latin typeface="Lato"/>
            </a:endParaRPr>
          </a:p>
          <a:p>
            <a:pPr algn="r"/>
            <a:r>
              <a:rPr lang="en-US" sz="6000" dirty="0">
                <a:solidFill>
                  <a:srgbClr val="FBFFFC"/>
                </a:solidFill>
                <a:latin typeface="Lato"/>
              </a:rPr>
              <a:t>- Robert Mulholland </a:t>
            </a:r>
          </a:p>
          <a:p>
            <a:pPr algn="l">
              <a:lnSpc>
                <a:spcPts val="2497"/>
              </a:lnSpc>
            </a:pPr>
            <a:endParaRPr lang="en-US" sz="3183" dirty="0">
              <a:solidFill>
                <a:srgbClr val="FBFFFC"/>
              </a:solidFill>
              <a:latin typeface="Lato"/>
            </a:endParaRPr>
          </a:p>
        </p:txBody>
      </p:sp>
      <p:sp>
        <p:nvSpPr>
          <p:cNvPr id="6" name="TextBox 6"/>
          <p:cNvSpPr txBox="1"/>
          <p:nvPr/>
        </p:nvSpPr>
        <p:spPr>
          <a:xfrm>
            <a:off x="999392" y="1088470"/>
            <a:ext cx="14088208" cy="910506"/>
          </a:xfrm>
          <a:prstGeom prst="rect">
            <a:avLst/>
          </a:prstGeom>
        </p:spPr>
        <p:txBody>
          <a:bodyPr wrap="square" lIns="0" tIns="0" rIns="0" bIns="0" rtlCol="0" anchor="t">
            <a:spAutoFit/>
          </a:bodyPr>
          <a:lstStyle/>
          <a:p>
            <a:pPr algn="l">
              <a:lnSpc>
                <a:spcPts val="7140"/>
              </a:lnSpc>
            </a:pPr>
            <a:r>
              <a:rPr lang="en-US" sz="6000" dirty="0">
                <a:solidFill>
                  <a:srgbClr val="C9E265"/>
                </a:solidFill>
                <a:latin typeface="Oswald"/>
              </a:rPr>
              <a:t>SPIRITUAL FORMATION AND MENTORSHIP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7008066" y="-551855"/>
            <a:ext cx="1279934" cy="11390709"/>
          </a:xfrm>
          <a:prstGeom prst="rect">
            <a:avLst/>
          </a:prstGeom>
          <a:solidFill>
            <a:srgbClr val="E2E6D9"/>
          </a:solidFill>
        </p:spPr>
      </p:sp>
      <p:pic>
        <p:nvPicPr>
          <p:cNvPr id="3" name="Picture 3"/>
          <p:cNvPicPr>
            <a:picLocks noChangeAspect="1"/>
          </p:cNvPicPr>
          <p:nvPr/>
        </p:nvPicPr>
        <p:blipFill>
          <a:blip r:embed="rId2"/>
          <a:srcRect/>
          <a:stretch>
            <a:fillRect/>
          </a:stretch>
        </p:blipFill>
        <p:spPr>
          <a:xfrm>
            <a:off x="17095877" y="4032774"/>
            <a:ext cx="1104313" cy="860674"/>
          </a:xfrm>
          <a:prstGeom prst="rect">
            <a:avLst/>
          </a:prstGeom>
        </p:spPr>
      </p:pic>
      <p:pic>
        <p:nvPicPr>
          <p:cNvPr id="4" name="Picture 4"/>
          <p:cNvPicPr>
            <a:picLocks noChangeAspect="1"/>
          </p:cNvPicPr>
          <p:nvPr/>
        </p:nvPicPr>
        <p:blipFill>
          <a:blip r:embed="rId3"/>
          <a:srcRect/>
          <a:stretch>
            <a:fillRect/>
          </a:stretch>
        </p:blipFill>
        <p:spPr>
          <a:xfrm>
            <a:off x="17054807" y="5067773"/>
            <a:ext cx="1186453" cy="1186453"/>
          </a:xfrm>
          <a:prstGeom prst="rect">
            <a:avLst/>
          </a:prstGeom>
        </p:spPr>
      </p:pic>
      <p:sp>
        <p:nvSpPr>
          <p:cNvPr id="5" name="TextBox 5"/>
          <p:cNvSpPr txBox="1"/>
          <p:nvPr/>
        </p:nvSpPr>
        <p:spPr>
          <a:xfrm>
            <a:off x="1283475" y="3320538"/>
            <a:ext cx="14992958" cy="5867375"/>
          </a:xfrm>
          <a:prstGeom prst="rect">
            <a:avLst/>
          </a:prstGeom>
        </p:spPr>
        <p:txBody>
          <a:bodyPr lIns="0" tIns="0" rIns="0" bIns="0" rtlCol="0" anchor="t">
            <a:spAutoFit/>
          </a:bodyPr>
          <a:lstStyle/>
          <a:p>
            <a:r>
              <a:rPr lang="en-US" sz="6000" dirty="0">
                <a:solidFill>
                  <a:srgbClr val="FBFFFC"/>
                </a:solidFill>
                <a:latin typeface="Lato"/>
              </a:rPr>
              <a:t>John 16:5-16 The Role of the Holy Spirit as Guide (3 Roles) </a:t>
            </a:r>
          </a:p>
          <a:p>
            <a:endParaRPr lang="en-US" sz="6000" dirty="0">
              <a:solidFill>
                <a:srgbClr val="FBFFFC"/>
              </a:solidFill>
              <a:latin typeface="Lato"/>
            </a:endParaRPr>
          </a:p>
          <a:p>
            <a:pPr algn="ctr"/>
            <a:r>
              <a:rPr lang="en-US" sz="6000" dirty="0">
                <a:solidFill>
                  <a:srgbClr val="FBFFFC"/>
                </a:solidFill>
                <a:latin typeface="Arimo Italics"/>
              </a:rPr>
              <a:t>The ’mentor’ has a Spirit-filled responsibility to do for others what is mapped out in this passage! </a:t>
            </a:r>
          </a:p>
          <a:p>
            <a:pPr algn="l">
              <a:lnSpc>
                <a:spcPts val="2497"/>
              </a:lnSpc>
            </a:pPr>
            <a:endParaRPr lang="en-US" sz="3183" dirty="0">
              <a:solidFill>
                <a:srgbClr val="FBFFFC"/>
              </a:solidFill>
              <a:latin typeface="Lato"/>
            </a:endParaRPr>
          </a:p>
        </p:txBody>
      </p:sp>
      <p:sp>
        <p:nvSpPr>
          <p:cNvPr id="6" name="TextBox 6"/>
          <p:cNvSpPr txBox="1"/>
          <p:nvPr/>
        </p:nvSpPr>
        <p:spPr>
          <a:xfrm>
            <a:off x="1260029" y="1257300"/>
            <a:ext cx="14516100" cy="910506"/>
          </a:xfrm>
          <a:prstGeom prst="rect">
            <a:avLst/>
          </a:prstGeom>
        </p:spPr>
        <p:txBody>
          <a:bodyPr wrap="square" lIns="0" tIns="0" rIns="0" bIns="0" rtlCol="0" anchor="t">
            <a:spAutoFit/>
          </a:bodyPr>
          <a:lstStyle/>
          <a:p>
            <a:pPr algn="l">
              <a:lnSpc>
                <a:spcPts val="7140"/>
              </a:lnSpc>
            </a:pPr>
            <a:r>
              <a:rPr lang="en-US" sz="6000" dirty="0">
                <a:solidFill>
                  <a:srgbClr val="C9E265"/>
                </a:solidFill>
                <a:latin typeface="Oswald"/>
              </a:rPr>
              <a:t>A SCRIPTURAL INSIGHT FOR MENTORING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413286" y="342900"/>
            <a:ext cx="14666948" cy="2371393"/>
          </a:xfrm>
          <a:prstGeom prst="rect">
            <a:avLst/>
          </a:prstGeom>
          <a:solidFill>
            <a:srgbClr val="000000"/>
          </a:solidFill>
        </p:spPr>
      </p:sp>
      <p:pic>
        <p:nvPicPr>
          <p:cNvPr id="3" name="Picture 3"/>
          <p:cNvPicPr>
            <a:picLocks noChangeAspect="1"/>
          </p:cNvPicPr>
          <p:nvPr/>
        </p:nvPicPr>
        <p:blipFill>
          <a:blip r:embed="rId2"/>
          <a:srcRect l="18111" b="321"/>
          <a:stretch>
            <a:fillRect/>
          </a:stretch>
        </p:blipFill>
        <p:spPr>
          <a:xfrm>
            <a:off x="14253662" y="153045"/>
            <a:ext cx="4481517" cy="8203124"/>
          </a:xfrm>
          <a:prstGeom prst="rect">
            <a:avLst/>
          </a:prstGeom>
        </p:spPr>
      </p:pic>
      <p:sp>
        <p:nvSpPr>
          <p:cNvPr id="4" name="AutoShape 4"/>
          <p:cNvSpPr/>
          <p:nvPr/>
        </p:nvSpPr>
        <p:spPr>
          <a:xfrm>
            <a:off x="14145087" y="8205672"/>
            <a:ext cx="6228426" cy="2105255"/>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16126104" y="8694216"/>
            <a:ext cx="1447530" cy="1128168"/>
          </a:xfrm>
          <a:prstGeom prst="rect">
            <a:avLst/>
          </a:prstGeom>
        </p:spPr>
      </p:pic>
      <p:pic>
        <p:nvPicPr>
          <p:cNvPr id="6" name="Picture 6"/>
          <p:cNvPicPr>
            <a:picLocks noChangeAspect="1"/>
          </p:cNvPicPr>
          <p:nvPr/>
        </p:nvPicPr>
        <p:blipFill>
          <a:blip r:embed="rId4"/>
          <a:srcRect/>
          <a:stretch>
            <a:fillRect/>
          </a:stretch>
        </p:blipFill>
        <p:spPr>
          <a:xfrm>
            <a:off x="14281607" y="8480701"/>
            <a:ext cx="1555199" cy="1555199"/>
          </a:xfrm>
          <a:prstGeom prst="rect">
            <a:avLst/>
          </a:prstGeom>
        </p:spPr>
      </p:pic>
      <p:sp>
        <p:nvSpPr>
          <p:cNvPr id="7" name="TextBox 7"/>
          <p:cNvSpPr txBox="1"/>
          <p:nvPr/>
        </p:nvSpPr>
        <p:spPr>
          <a:xfrm>
            <a:off x="1046485" y="3753219"/>
            <a:ext cx="12039599" cy="5319405"/>
          </a:xfrm>
          <a:prstGeom prst="rect">
            <a:avLst/>
          </a:prstGeom>
        </p:spPr>
        <p:txBody>
          <a:bodyPr wrap="square" lIns="0" tIns="0" rIns="0" bIns="0" rtlCol="0" anchor="t">
            <a:spAutoFit/>
          </a:bodyPr>
          <a:lstStyle/>
          <a:p>
            <a:r>
              <a:rPr lang="en-US" sz="5400" dirty="0">
                <a:solidFill>
                  <a:srgbClr val="E2E6D9"/>
                </a:solidFill>
                <a:latin typeface="Lato Bold"/>
              </a:rPr>
              <a:t>‘Convict’ is a legal term that means there is evidence enough to charge.</a:t>
            </a:r>
          </a:p>
          <a:p>
            <a:endParaRPr lang="en-US" sz="5400" dirty="0">
              <a:solidFill>
                <a:srgbClr val="E2E6D9"/>
              </a:solidFill>
              <a:latin typeface="Lato Bold"/>
            </a:endParaRPr>
          </a:p>
          <a:p>
            <a:pPr marL="997675" lvl="1" indent="-685800">
              <a:buFont typeface="Arial" panose="020B0604020202020204" pitchFamily="34" charset="0"/>
              <a:buChar char="•"/>
            </a:pPr>
            <a:r>
              <a:rPr lang="en-US" sz="5400" dirty="0">
                <a:solidFill>
                  <a:srgbClr val="E2E6D9"/>
                </a:solidFill>
                <a:latin typeface="Arimo Bold"/>
              </a:rPr>
              <a:t>Sin (v. 9)</a:t>
            </a:r>
          </a:p>
          <a:p>
            <a:pPr marL="997675" lvl="1" indent="-685800">
              <a:buFont typeface="Arial" panose="020B0604020202020204" pitchFamily="34" charset="0"/>
              <a:buChar char="•"/>
            </a:pPr>
            <a:r>
              <a:rPr lang="en-US" sz="5400" dirty="0">
                <a:solidFill>
                  <a:srgbClr val="E2E6D9"/>
                </a:solidFill>
                <a:latin typeface="Arimo Bold"/>
              </a:rPr>
              <a:t>Righteousness (v. 10)</a:t>
            </a:r>
          </a:p>
          <a:p>
            <a:pPr marL="997675" lvl="1" indent="-685800">
              <a:buFont typeface="Arial" panose="020B0604020202020204" pitchFamily="34" charset="0"/>
              <a:buChar char="•"/>
            </a:pPr>
            <a:r>
              <a:rPr lang="en-US" sz="5400" dirty="0">
                <a:solidFill>
                  <a:srgbClr val="E2E6D9"/>
                </a:solidFill>
                <a:latin typeface="Arimo Bold"/>
              </a:rPr>
              <a:t>Judgement (v. 11)</a:t>
            </a:r>
          </a:p>
          <a:p>
            <a:pPr algn="l">
              <a:lnSpc>
                <a:spcPts val="2644"/>
              </a:lnSpc>
            </a:pPr>
            <a:endParaRPr lang="en-US" sz="2199" dirty="0">
              <a:solidFill>
                <a:srgbClr val="E2E6D9"/>
              </a:solidFill>
              <a:latin typeface="Arimo Bold"/>
            </a:endParaRPr>
          </a:p>
        </p:txBody>
      </p:sp>
      <p:sp>
        <p:nvSpPr>
          <p:cNvPr id="10" name="TextBox 10"/>
          <p:cNvSpPr txBox="1"/>
          <p:nvPr/>
        </p:nvSpPr>
        <p:spPr>
          <a:xfrm>
            <a:off x="1046485" y="1018562"/>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ROLE 1: TO ‘CONVICT’ THE WORLD (V. 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8099"/>
          <a:stretch>
            <a:fillRect/>
          </a:stretch>
        </p:blipFill>
        <p:spPr>
          <a:xfrm rot="-5400000">
            <a:off x="-5312095" y="1826452"/>
            <a:ext cx="12344400" cy="5917132"/>
          </a:xfrm>
          <a:prstGeom prst="rect">
            <a:avLst/>
          </a:prstGeom>
        </p:spPr>
      </p:pic>
      <p:sp>
        <p:nvSpPr>
          <p:cNvPr id="3" name="AutoShape 3"/>
          <p:cNvSpPr/>
          <p:nvPr/>
        </p:nvSpPr>
        <p:spPr>
          <a:xfrm>
            <a:off x="3818671" y="181334"/>
            <a:ext cx="14469329" cy="2240653"/>
          </a:xfrm>
          <a:prstGeom prst="rect">
            <a:avLst/>
          </a:prstGeom>
          <a:solidFill>
            <a:srgbClr val="000000"/>
          </a:solidFill>
        </p:spPr>
      </p:sp>
      <p:sp>
        <p:nvSpPr>
          <p:cNvPr id="4" name="AutoShape 4"/>
          <p:cNvSpPr/>
          <p:nvPr/>
        </p:nvSpPr>
        <p:spPr>
          <a:xfrm>
            <a:off x="-2655671" y="8789402"/>
            <a:ext cx="6474342" cy="1663334"/>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1555199" y="9002917"/>
            <a:ext cx="1447530" cy="1128168"/>
          </a:xfrm>
          <a:prstGeom prst="rect">
            <a:avLst/>
          </a:prstGeom>
        </p:spPr>
      </p:pic>
      <p:pic>
        <p:nvPicPr>
          <p:cNvPr id="6" name="Picture 6"/>
          <p:cNvPicPr>
            <a:picLocks noChangeAspect="1"/>
          </p:cNvPicPr>
          <p:nvPr/>
        </p:nvPicPr>
        <p:blipFill>
          <a:blip r:embed="rId4"/>
          <a:srcRect/>
          <a:stretch>
            <a:fillRect/>
          </a:stretch>
        </p:blipFill>
        <p:spPr>
          <a:xfrm>
            <a:off x="0" y="8789402"/>
            <a:ext cx="1555199" cy="1555199"/>
          </a:xfrm>
          <a:prstGeom prst="rect">
            <a:avLst/>
          </a:prstGeom>
        </p:spPr>
      </p:pic>
      <p:sp>
        <p:nvSpPr>
          <p:cNvPr id="7" name="TextBox 7"/>
          <p:cNvSpPr txBox="1"/>
          <p:nvPr/>
        </p:nvSpPr>
        <p:spPr>
          <a:xfrm>
            <a:off x="6157319" y="734477"/>
            <a:ext cx="11145056" cy="1020068"/>
          </a:xfrm>
          <a:prstGeom prst="rect">
            <a:avLst/>
          </a:prstGeom>
        </p:spPr>
        <p:txBody>
          <a:bodyPr lIns="0" tIns="0" rIns="0" bIns="0" rtlCol="0" anchor="t">
            <a:spAutoFit/>
          </a:bodyPr>
          <a:lstStyle/>
          <a:p>
            <a:pPr algn="r">
              <a:lnSpc>
                <a:spcPts val="8400"/>
              </a:lnSpc>
            </a:pPr>
            <a:r>
              <a:rPr lang="en-US" sz="6000" dirty="0">
                <a:solidFill>
                  <a:srgbClr val="C9E265"/>
                </a:solidFill>
                <a:latin typeface="Oswald"/>
              </a:rPr>
              <a:t>ROLE 2: TO ‘GUIDE’ INTO ALL TRUTH</a:t>
            </a:r>
          </a:p>
        </p:txBody>
      </p:sp>
      <p:sp>
        <p:nvSpPr>
          <p:cNvPr id="10" name="TextBox 10"/>
          <p:cNvSpPr txBox="1"/>
          <p:nvPr/>
        </p:nvSpPr>
        <p:spPr>
          <a:xfrm>
            <a:off x="4548784" y="3314700"/>
            <a:ext cx="13044272" cy="5909310"/>
          </a:xfrm>
          <a:prstGeom prst="rect">
            <a:avLst/>
          </a:prstGeom>
        </p:spPr>
        <p:txBody>
          <a:bodyPr wrap="square" lIns="0" tIns="0" rIns="0" bIns="0" rtlCol="0" anchor="t">
            <a:spAutoFit/>
          </a:bodyPr>
          <a:lstStyle/>
          <a:p>
            <a:r>
              <a:rPr lang="en-US" sz="4800" dirty="0">
                <a:solidFill>
                  <a:srgbClr val="E2E6D9"/>
                </a:solidFill>
                <a:latin typeface="Lato Bold"/>
              </a:rPr>
              <a:t>Three pictures of a ‘guide’:</a:t>
            </a:r>
          </a:p>
          <a:p>
            <a:endParaRPr lang="en-US" sz="4800" dirty="0">
              <a:solidFill>
                <a:srgbClr val="E2E6D9"/>
              </a:solidFill>
              <a:latin typeface="Lato Bold"/>
            </a:endParaRPr>
          </a:p>
          <a:p>
            <a:pPr marL="852170" lvl="1" indent="-571500">
              <a:buFont typeface="Arial" panose="020B0604020202020204" pitchFamily="34" charset="0"/>
              <a:buChar char="•"/>
            </a:pPr>
            <a:r>
              <a:rPr lang="en-US" sz="4800" dirty="0">
                <a:solidFill>
                  <a:srgbClr val="E2E6D9"/>
                </a:solidFill>
                <a:latin typeface="Arimo Bold"/>
              </a:rPr>
              <a:t>Tour Guide—points out wonders not seen by untrained eyes</a:t>
            </a:r>
          </a:p>
          <a:p>
            <a:pPr marL="852170" lvl="1" indent="-571500">
              <a:buFont typeface="Arial" panose="020B0604020202020204" pitchFamily="34" charset="0"/>
              <a:buChar char="•"/>
            </a:pPr>
            <a:r>
              <a:rPr lang="en-US" sz="4800" dirty="0">
                <a:solidFill>
                  <a:srgbClr val="E2E6D9"/>
                </a:solidFill>
                <a:latin typeface="Arimo Bold"/>
              </a:rPr>
              <a:t>Teacher—who loves subject and wants others to love it, too</a:t>
            </a:r>
          </a:p>
          <a:p>
            <a:pPr marL="852171" lvl="1" indent="-571500" algn="l">
              <a:buFont typeface="Arial" panose="020B0604020202020204" pitchFamily="34" charset="0"/>
              <a:buChar char="•"/>
            </a:pPr>
            <a:r>
              <a:rPr lang="en-US" sz="4800" dirty="0">
                <a:solidFill>
                  <a:srgbClr val="E2E6D9"/>
                </a:solidFill>
                <a:latin typeface="Arimo Bold"/>
              </a:rPr>
              <a:t>Tutor—who brings student to understanding (‘hand-on-shoulder’ close)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413286" y="251100"/>
            <a:ext cx="14666948" cy="1874277"/>
          </a:xfrm>
          <a:prstGeom prst="rect">
            <a:avLst/>
          </a:prstGeom>
          <a:solidFill>
            <a:srgbClr val="000000"/>
          </a:solidFill>
        </p:spPr>
      </p:sp>
      <p:pic>
        <p:nvPicPr>
          <p:cNvPr id="3" name="Picture 3"/>
          <p:cNvPicPr>
            <a:picLocks noChangeAspect="1"/>
          </p:cNvPicPr>
          <p:nvPr/>
        </p:nvPicPr>
        <p:blipFill>
          <a:blip r:embed="rId2"/>
          <a:srcRect l="25850" t="328" r="38767"/>
          <a:stretch>
            <a:fillRect/>
          </a:stretch>
        </p:blipFill>
        <p:spPr>
          <a:xfrm>
            <a:off x="14108661" y="-2107143"/>
            <a:ext cx="5492112" cy="10314484"/>
          </a:xfrm>
          <a:prstGeom prst="rect">
            <a:avLst/>
          </a:prstGeom>
        </p:spPr>
      </p:pic>
      <p:sp>
        <p:nvSpPr>
          <p:cNvPr id="4" name="AutoShape 4"/>
          <p:cNvSpPr/>
          <p:nvPr/>
        </p:nvSpPr>
        <p:spPr>
          <a:xfrm>
            <a:off x="13476951" y="8207340"/>
            <a:ext cx="6755533" cy="2105255"/>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16098159" y="8694216"/>
            <a:ext cx="1447530" cy="1128168"/>
          </a:xfrm>
          <a:prstGeom prst="rect">
            <a:avLst/>
          </a:prstGeom>
        </p:spPr>
      </p:pic>
      <p:pic>
        <p:nvPicPr>
          <p:cNvPr id="6" name="Picture 6"/>
          <p:cNvPicPr>
            <a:picLocks noChangeAspect="1"/>
          </p:cNvPicPr>
          <p:nvPr/>
        </p:nvPicPr>
        <p:blipFill>
          <a:blip r:embed="rId4"/>
          <a:srcRect/>
          <a:stretch>
            <a:fillRect/>
          </a:stretch>
        </p:blipFill>
        <p:spPr>
          <a:xfrm>
            <a:off x="14253662" y="8480701"/>
            <a:ext cx="1555199" cy="1555199"/>
          </a:xfrm>
          <a:prstGeom prst="rect">
            <a:avLst/>
          </a:prstGeom>
        </p:spPr>
      </p:pic>
      <p:sp>
        <p:nvSpPr>
          <p:cNvPr id="7" name="TextBox 7"/>
          <p:cNvSpPr txBox="1"/>
          <p:nvPr/>
        </p:nvSpPr>
        <p:spPr>
          <a:xfrm>
            <a:off x="1074438" y="4453958"/>
            <a:ext cx="12197053" cy="4026743"/>
          </a:xfrm>
          <a:prstGeom prst="rect">
            <a:avLst/>
          </a:prstGeom>
        </p:spPr>
        <p:txBody>
          <a:bodyPr wrap="square" lIns="0" tIns="0" rIns="0" bIns="0" rtlCol="0" anchor="t">
            <a:spAutoFit/>
          </a:bodyPr>
          <a:lstStyle/>
          <a:p>
            <a:pPr marL="1158330" lvl="1" indent="-857250">
              <a:buFont typeface="Arial" panose="020B0604020202020204" pitchFamily="34" charset="0"/>
              <a:buChar char="•"/>
            </a:pPr>
            <a:r>
              <a:rPr lang="en-US" sz="6000" dirty="0">
                <a:solidFill>
                  <a:srgbClr val="E2E6D9"/>
                </a:solidFill>
                <a:latin typeface="Lato Bold"/>
              </a:rPr>
              <a:t>By confirming the full redemption of Christ in our lives, opening our eyes and ears to all He did and said.</a:t>
            </a:r>
          </a:p>
          <a:p>
            <a:pPr algn="l">
              <a:lnSpc>
                <a:spcPts val="2644"/>
              </a:lnSpc>
            </a:pPr>
            <a:endParaRPr lang="en-US" sz="2789" dirty="0">
              <a:solidFill>
                <a:srgbClr val="E2E6D9"/>
              </a:solidFill>
              <a:latin typeface="Lato Bold"/>
            </a:endParaRPr>
          </a:p>
        </p:txBody>
      </p:sp>
      <p:sp>
        <p:nvSpPr>
          <p:cNvPr id="10" name="TextBox 10"/>
          <p:cNvSpPr txBox="1"/>
          <p:nvPr/>
        </p:nvSpPr>
        <p:spPr>
          <a:xfrm>
            <a:off x="1074438" y="678204"/>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ROLE 3: TO ‘GLORIFY’ CHRIST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7" r="5199"/>
          <a:stretch>
            <a:fillRect/>
          </a:stretch>
        </p:blipFill>
        <p:spPr>
          <a:xfrm>
            <a:off x="-2655671" y="-100862"/>
            <a:ext cx="6594520" cy="10387862"/>
          </a:xfrm>
          <a:prstGeom prst="rect">
            <a:avLst/>
          </a:prstGeom>
        </p:spPr>
      </p:pic>
      <p:sp>
        <p:nvSpPr>
          <p:cNvPr id="3" name="AutoShape 3"/>
          <p:cNvSpPr/>
          <p:nvPr/>
        </p:nvSpPr>
        <p:spPr>
          <a:xfrm>
            <a:off x="3297260" y="419100"/>
            <a:ext cx="14990740" cy="1524000"/>
          </a:xfrm>
          <a:prstGeom prst="rect">
            <a:avLst/>
          </a:prstGeom>
          <a:solidFill>
            <a:srgbClr val="000000"/>
          </a:solidFill>
        </p:spPr>
      </p:sp>
      <p:sp>
        <p:nvSpPr>
          <p:cNvPr id="4" name="AutoShape 4"/>
          <p:cNvSpPr/>
          <p:nvPr/>
        </p:nvSpPr>
        <p:spPr>
          <a:xfrm>
            <a:off x="-2655671" y="8789402"/>
            <a:ext cx="6594520" cy="1663334"/>
          </a:xfrm>
          <a:prstGeom prst="rect">
            <a:avLst/>
          </a:prstGeom>
          <a:solidFill>
            <a:srgbClr val="E2E6D9"/>
          </a:solidFill>
        </p:spPr>
      </p:sp>
      <p:pic>
        <p:nvPicPr>
          <p:cNvPr id="5" name="Picture 5"/>
          <p:cNvPicPr>
            <a:picLocks noChangeAspect="1"/>
          </p:cNvPicPr>
          <p:nvPr/>
        </p:nvPicPr>
        <p:blipFill>
          <a:blip r:embed="rId4"/>
          <a:srcRect/>
          <a:stretch>
            <a:fillRect/>
          </a:stretch>
        </p:blipFill>
        <p:spPr>
          <a:xfrm>
            <a:off x="1555199" y="9002917"/>
            <a:ext cx="1447530" cy="1128168"/>
          </a:xfrm>
          <a:prstGeom prst="rect">
            <a:avLst/>
          </a:prstGeom>
        </p:spPr>
      </p:pic>
      <p:pic>
        <p:nvPicPr>
          <p:cNvPr id="6" name="Picture 6"/>
          <p:cNvPicPr>
            <a:picLocks noChangeAspect="1"/>
          </p:cNvPicPr>
          <p:nvPr/>
        </p:nvPicPr>
        <p:blipFill>
          <a:blip r:embed="rId5"/>
          <a:srcRect/>
          <a:stretch>
            <a:fillRect/>
          </a:stretch>
        </p:blipFill>
        <p:spPr>
          <a:xfrm>
            <a:off x="0" y="8789402"/>
            <a:ext cx="1555199" cy="1555199"/>
          </a:xfrm>
          <a:prstGeom prst="rect">
            <a:avLst/>
          </a:prstGeom>
        </p:spPr>
      </p:pic>
      <p:sp>
        <p:nvSpPr>
          <p:cNvPr id="7" name="TextBox 7"/>
          <p:cNvSpPr txBox="1"/>
          <p:nvPr/>
        </p:nvSpPr>
        <p:spPr>
          <a:xfrm>
            <a:off x="4905244" y="2972425"/>
            <a:ext cx="13649206" cy="5816977"/>
          </a:xfrm>
          <a:prstGeom prst="rect">
            <a:avLst/>
          </a:prstGeom>
        </p:spPr>
        <p:txBody>
          <a:bodyPr wrap="square" lIns="0" tIns="0" rIns="0" bIns="0" rtlCol="0" anchor="t">
            <a:spAutoFit/>
          </a:bodyPr>
          <a:lstStyle/>
          <a:p>
            <a:r>
              <a:rPr lang="en-US" sz="5400" dirty="0">
                <a:solidFill>
                  <a:srgbClr val="E2E6D9"/>
                </a:solidFill>
                <a:latin typeface="Lato Bold Italics"/>
              </a:rPr>
              <a:t>As ‘mentors’ we are to:</a:t>
            </a:r>
          </a:p>
          <a:p>
            <a:endParaRPr lang="en-US" sz="5400" dirty="0">
              <a:solidFill>
                <a:srgbClr val="E2E6D9"/>
              </a:solidFill>
              <a:latin typeface="Lato Bold Italics"/>
            </a:endParaRPr>
          </a:p>
          <a:p>
            <a:pPr marL="986880" lvl="1" indent="-685800">
              <a:buFont typeface="Arial" panose="020B0604020202020204" pitchFamily="34" charset="0"/>
              <a:buChar char="•"/>
            </a:pPr>
            <a:r>
              <a:rPr lang="en-US" sz="5400" dirty="0">
                <a:solidFill>
                  <a:srgbClr val="E2E6D9"/>
                </a:solidFill>
                <a:latin typeface="Lato Bold"/>
              </a:rPr>
              <a:t>Be a ‘convicting presence’ (not condemning, or superior…but experienced)</a:t>
            </a:r>
          </a:p>
          <a:p>
            <a:pPr marL="986880" lvl="1" indent="-685800">
              <a:buFont typeface="Arial" panose="020B0604020202020204" pitchFamily="34" charset="0"/>
              <a:buChar char="•"/>
            </a:pPr>
            <a:r>
              <a:rPr lang="en-US" sz="5400" dirty="0">
                <a:solidFill>
                  <a:srgbClr val="E2E6D9"/>
                </a:solidFill>
                <a:latin typeface="Lato Bold"/>
              </a:rPr>
              <a:t>Be ‘Guides’ (all three types)</a:t>
            </a:r>
          </a:p>
          <a:p>
            <a:pPr marL="986880" lvl="1" indent="-685800" algn="l">
              <a:buFont typeface="Arial" panose="020B0604020202020204" pitchFamily="34" charset="0"/>
              <a:buChar char="•"/>
            </a:pPr>
            <a:r>
              <a:rPr lang="en-US" sz="5400" dirty="0">
                <a:solidFill>
                  <a:srgbClr val="E2E6D9"/>
                </a:solidFill>
                <a:latin typeface="Lato Bold"/>
              </a:rPr>
              <a:t>‘Glorify Christ’</a:t>
            </a:r>
          </a:p>
        </p:txBody>
      </p:sp>
      <p:sp>
        <p:nvSpPr>
          <p:cNvPr id="10" name="TextBox 10"/>
          <p:cNvSpPr txBox="1"/>
          <p:nvPr/>
        </p:nvSpPr>
        <p:spPr>
          <a:xfrm>
            <a:off x="6157319" y="744002"/>
            <a:ext cx="11145056" cy="1020068"/>
          </a:xfrm>
          <a:prstGeom prst="rect">
            <a:avLst/>
          </a:prstGeom>
        </p:spPr>
        <p:txBody>
          <a:bodyPr lIns="0" tIns="0" rIns="0" bIns="0" rtlCol="0" anchor="t">
            <a:spAutoFit/>
          </a:bodyPr>
          <a:lstStyle/>
          <a:p>
            <a:pPr algn="r">
              <a:lnSpc>
                <a:spcPts val="8400"/>
              </a:lnSpc>
            </a:pPr>
            <a:r>
              <a:rPr lang="en-US" sz="6000" dirty="0">
                <a:solidFill>
                  <a:srgbClr val="C9E265"/>
                </a:solidFill>
                <a:latin typeface="Oswald"/>
              </a:rPr>
              <a:t>CONSOLIDATE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0D0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19875"/>
          <a:stretch>
            <a:fillRect/>
          </a:stretch>
        </p:blipFill>
        <p:spPr>
          <a:xfrm>
            <a:off x="13269711" y="3725"/>
            <a:ext cx="5018289" cy="2681428"/>
          </a:xfrm>
          <a:prstGeom prst="rect">
            <a:avLst/>
          </a:prstGeom>
        </p:spPr>
      </p:pic>
      <p:sp>
        <p:nvSpPr>
          <p:cNvPr id="4" name="AutoShape 4"/>
          <p:cNvSpPr/>
          <p:nvPr/>
        </p:nvSpPr>
        <p:spPr>
          <a:xfrm>
            <a:off x="-429201" y="561107"/>
            <a:ext cx="13698913" cy="1305793"/>
          </a:xfrm>
          <a:prstGeom prst="rect">
            <a:avLst/>
          </a:prstGeom>
          <a:solidFill>
            <a:srgbClr val="737373"/>
          </a:solidFill>
        </p:spPr>
      </p:sp>
      <p:sp>
        <p:nvSpPr>
          <p:cNvPr id="5" name="TextBox 5"/>
          <p:cNvSpPr txBox="1"/>
          <p:nvPr/>
        </p:nvSpPr>
        <p:spPr>
          <a:xfrm>
            <a:off x="1295400" y="2787553"/>
            <a:ext cx="16221073" cy="6593600"/>
          </a:xfrm>
          <a:prstGeom prst="rect">
            <a:avLst/>
          </a:prstGeom>
        </p:spPr>
        <p:txBody>
          <a:bodyPr wrap="square" lIns="0" tIns="0" rIns="0" bIns="0" rtlCol="0" anchor="t">
            <a:spAutoFit/>
          </a:bodyPr>
          <a:lstStyle/>
          <a:p>
            <a:pPr marL="884554" lvl="1" indent="-571500">
              <a:buFont typeface="Arial" panose="020B0604020202020204" pitchFamily="34" charset="0"/>
              <a:buChar char="•"/>
            </a:pPr>
            <a:r>
              <a:rPr lang="en-US" sz="4000" dirty="0">
                <a:solidFill>
                  <a:srgbClr val="FBFFFC"/>
                </a:solidFill>
                <a:latin typeface="Lato Bold"/>
              </a:rPr>
              <a:t>Age 8: Miss Dietrich, my Sunday school teacher (aged 88) </a:t>
            </a:r>
          </a:p>
          <a:p>
            <a:pPr algn="ctr"/>
            <a:r>
              <a:rPr lang="en-US" sz="4000" dirty="0">
                <a:solidFill>
                  <a:srgbClr val="FBFFFC"/>
                </a:solidFill>
                <a:latin typeface="Arimo Bold"/>
              </a:rPr>
              <a:t> </a:t>
            </a:r>
            <a:r>
              <a:rPr lang="en-US" sz="4000" dirty="0">
                <a:solidFill>
                  <a:srgbClr val="FBFFFC"/>
                </a:solidFill>
                <a:latin typeface="Arimo Italics"/>
              </a:rPr>
              <a:t>Prayer</a:t>
            </a:r>
          </a:p>
          <a:p>
            <a:pPr algn="ctr"/>
            <a:endParaRPr lang="en-US" sz="4000" dirty="0">
              <a:solidFill>
                <a:srgbClr val="FBFFFC"/>
              </a:solidFill>
              <a:latin typeface="Arimo Italics"/>
            </a:endParaRPr>
          </a:p>
          <a:p>
            <a:endParaRPr lang="en-US" sz="4000" dirty="0">
              <a:solidFill>
                <a:srgbClr val="FBFFFC"/>
              </a:solidFill>
              <a:latin typeface="Arimo Italics"/>
            </a:endParaRPr>
          </a:p>
          <a:p>
            <a:pPr marL="884555" lvl="1" indent="-571500">
              <a:buFont typeface="Arial" panose="020B0604020202020204" pitchFamily="34" charset="0"/>
              <a:buChar char="•"/>
            </a:pPr>
            <a:r>
              <a:rPr lang="en-US" sz="4000" dirty="0">
                <a:solidFill>
                  <a:srgbClr val="FBFFFC"/>
                </a:solidFill>
                <a:latin typeface="Arimo Bold"/>
              </a:rPr>
              <a:t>Age 8 and beyond: My grandparents</a:t>
            </a:r>
          </a:p>
          <a:p>
            <a:pPr algn="ctr"/>
            <a:r>
              <a:rPr lang="en-US" sz="4000" dirty="0">
                <a:solidFill>
                  <a:srgbClr val="FBFFFC"/>
                </a:solidFill>
                <a:latin typeface="Arimo Italics"/>
              </a:rPr>
              <a:t>Study and application of the Scriptures</a:t>
            </a:r>
          </a:p>
          <a:p>
            <a:pPr algn="ctr"/>
            <a:endParaRPr lang="en-US" sz="4000" dirty="0">
              <a:solidFill>
                <a:srgbClr val="FBFFFC"/>
              </a:solidFill>
              <a:latin typeface="Arimo Italics"/>
            </a:endParaRPr>
          </a:p>
          <a:p>
            <a:pPr algn="ctr"/>
            <a:endParaRPr lang="en-US" sz="4000" dirty="0">
              <a:solidFill>
                <a:srgbClr val="FBFFFC"/>
              </a:solidFill>
              <a:latin typeface="Arimo Italics"/>
            </a:endParaRPr>
          </a:p>
          <a:p>
            <a:pPr marL="884555" lvl="1" indent="-571500" algn="just">
              <a:buFont typeface="Arial" panose="020B0604020202020204" pitchFamily="34" charset="0"/>
              <a:buChar char="•"/>
            </a:pPr>
            <a:r>
              <a:rPr lang="en-US" sz="4000" dirty="0">
                <a:solidFill>
                  <a:srgbClr val="FBFFFC"/>
                </a:solidFill>
                <a:latin typeface="Arimo Bold"/>
              </a:rPr>
              <a:t>Age 9 and beyond: My pastor(s)</a:t>
            </a:r>
          </a:p>
          <a:p>
            <a:pPr algn="ctr"/>
            <a:r>
              <a:rPr lang="en-US" sz="4000" dirty="0">
                <a:solidFill>
                  <a:srgbClr val="FBFFFC"/>
                </a:solidFill>
                <a:latin typeface="Arimo Italics"/>
              </a:rPr>
              <a:t>Practice of ministry</a:t>
            </a:r>
          </a:p>
          <a:p>
            <a:pPr algn="ctr">
              <a:lnSpc>
                <a:spcPts val="3779"/>
              </a:lnSpc>
            </a:pPr>
            <a:endParaRPr lang="en-US" sz="2487" dirty="0">
              <a:solidFill>
                <a:srgbClr val="FBFFFC"/>
              </a:solidFill>
              <a:latin typeface="Arimo Bold Italics"/>
            </a:endParaRPr>
          </a:p>
        </p:txBody>
      </p:sp>
      <p:pic>
        <p:nvPicPr>
          <p:cNvPr id="6" name="Picture 6"/>
          <p:cNvPicPr>
            <a:picLocks noChangeAspect="1"/>
          </p:cNvPicPr>
          <p:nvPr/>
        </p:nvPicPr>
        <p:blipFill>
          <a:blip r:embed="rId3"/>
          <a:srcRect/>
          <a:stretch>
            <a:fillRect/>
          </a:stretch>
        </p:blipFill>
        <p:spPr>
          <a:xfrm>
            <a:off x="16678567" y="9124997"/>
            <a:ext cx="1237436" cy="964426"/>
          </a:xfrm>
          <a:prstGeom prst="rect">
            <a:avLst/>
          </a:prstGeom>
        </p:spPr>
      </p:pic>
      <p:pic>
        <p:nvPicPr>
          <p:cNvPr id="7" name="Picture 7"/>
          <p:cNvPicPr>
            <a:picLocks noChangeAspect="1"/>
          </p:cNvPicPr>
          <p:nvPr/>
        </p:nvPicPr>
        <p:blipFill>
          <a:blip r:embed="rId4"/>
          <a:srcRect/>
          <a:stretch>
            <a:fillRect/>
          </a:stretch>
        </p:blipFill>
        <p:spPr>
          <a:xfrm>
            <a:off x="15316200" y="8963682"/>
            <a:ext cx="1125741" cy="1125741"/>
          </a:xfrm>
          <a:prstGeom prst="rect">
            <a:avLst/>
          </a:prstGeom>
        </p:spPr>
      </p:pic>
      <p:sp>
        <p:nvSpPr>
          <p:cNvPr id="10" name="TextBox 10"/>
          <p:cNvSpPr txBox="1"/>
          <p:nvPr/>
        </p:nvSpPr>
        <p:spPr>
          <a:xfrm>
            <a:off x="847727" y="703969"/>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MY STORY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413286" y="893719"/>
            <a:ext cx="14746566" cy="1603874"/>
          </a:xfrm>
          <a:prstGeom prst="rect">
            <a:avLst/>
          </a:prstGeom>
          <a:solidFill>
            <a:srgbClr val="000000"/>
          </a:solidFill>
        </p:spPr>
      </p:sp>
      <p:sp>
        <p:nvSpPr>
          <p:cNvPr id="3" name="AutoShape 3"/>
          <p:cNvSpPr/>
          <p:nvPr/>
        </p:nvSpPr>
        <p:spPr>
          <a:xfrm>
            <a:off x="14333280" y="8181745"/>
            <a:ext cx="5850283" cy="2105255"/>
          </a:xfrm>
          <a:prstGeom prst="rect">
            <a:avLst/>
          </a:prstGeom>
          <a:solidFill>
            <a:srgbClr val="E2E6D9"/>
          </a:solidFill>
        </p:spPr>
      </p:sp>
      <p:pic>
        <p:nvPicPr>
          <p:cNvPr id="4" name="Picture 4"/>
          <p:cNvPicPr>
            <a:picLocks noChangeAspect="1"/>
          </p:cNvPicPr>
          <p:nvPr/>
        </p:nvPicPr>
        <p:blipFill>
          <a:blip r:embed="rId3"/>
          <a:srcRect/>
          <a:stretch>
            <a:fillRect/>
          </a:stretch>
        </p:blipFill>
        <p:spPr>
          <a:xfrm>
            <a:off x="16509124" y="8694216"/>
            <a:ext cx="1447530" cy="1128168"/>
          </a:xfrm>
          <a:prstGeom prst="rect">
            <a:avLst/>
          </a:prstGeom>
        </p:spPr>
      </p:pic>
      <p:pic>
        <p:nvPicPr>
          <p:cNvPr id="5" name="Picture 5"/>
          <p:cNvPicPr>
            <a:picLocks noChangeAspect="1"/>
          </p:cNvPicPr>
          <p:nvPr/>
        </p:nvPicPr>
        <p:blipFill>
          <a:blip r:embed="rId4"/>
          <a:srcRect/>
          <a:stretch>
            <a:fillRect/>
          </a:stretch>
        </p:blipFill>
        <p:spPr>
          <a:xfrm>
            <a:off x="14664627" y="8480701"/>
            <a:ext cx="1555199" cy="1555199"/>
          </a:xfrm>
          <a:prstGeom prst="rect">
            <a:avLst/>
          </a:prstGeom>
        </p:spPr>
      </p:pic>
      <p:pic>
        <p:nvPicPr>
          <p:cNvPr id="6" name="Picture 6"/>
          <p:cNvPicPr>
            <a:picLocks noChangeAspect="1"/>
          </p:cNvPicPr>
          <p:nvPr/>
        </p:nvPicPr>
        <p:blipFill>
          <a:blip r:embed="rId5"/>
          <a:srcRect l="14070" r="13425"/>
          <a:stretch>
            <a:fillRect/>
          </a:stretch>
        </p:blipFill>
        <p:spPr>
          <a:xfrm>
            <a:off x="14333280" y="0"/>
            <a:ext cx="3954720" cy="8181745"/>
          </a:xfrm>
          <a:prstGeom prst="rect">
            <a:avLst/>
          </a:prstGeom>
        </p:spPr>
      </p:pic>
      <p:sp>
        <p:nvSpPr>
          <p:cNvPr id="7" name="TextBox 7"/>
          <p:cNvSpPr txBox="1"/>
          <p:nvPr/>
        </p:nvSpPr>
        <p:spPr>
          <a:xfrm>
            <a:off x="962681" y="3705305"/>
            <a:ext cx="12378181" cy="4985980"/>
          </a:xfrm>
          <a:prstGeom prst="rect">
            <a:avLst/>
          </a:prstGeom>
        </p:spPr>
        <p:txBody>
          <a:bodyPr wrap="square" lIns="0" tIns="0" rIns="0" bIns="0" rtlCol="0" anchor="t">
            <a:spAutoFit/>
          </a:bodyPr>
          <a:lstStyle/>
          <a:p>
            <a:r>
              <a:rPr lang="en-US" sz="5400" dirty="0">
                <a:solidFill>
                  <a:srgbClr val="E2E6D9"/>
                </a:solidFill>
                <a:latin typeface="Lato Bold"/>
              </a:rPr>
              <a:t>We must honestly know ourselves and live confessional holiness and righteousness.</a:t>
            </a:r>
          </a:p>
          <a:p>
            <a:pPr algn="ctr"/>
            <a:endParaRPr lang="en-US" sz="5400" dirty="0">
              <a:solidFill>
                <a:srgbClr val="FBFFFC"/>
              </a:solidFill>
              <a:latin typeface="Arimo Italics"/>
            </a:endParaRPr>
          </a:p>
          <a:p>
            <a:pPr algn="ctr"/>
            <a:r>
              <a:rPr lang="en-US" sz="5400" dirty="0">
                <a:solidFill>
                  <a:srgbClr val="FBFFFC"/>
                </a:solidFill>
                <a:latin typeface="Arimo Italics"/>
              </a:rPr>
              <a:t>Find others you trust to be honest about your self-awareness</a:t>
            </a:r>
            <a:r>
              <a:rPr lang="en-US" sz="5400" dirty="0">
                <a:solidFill>
                  <a:srgbClr val="E2E6D9"/>
                </a:solidFill>
                <a:latin typeface="Lato Bold"/>
              </a:rPr>
              <a:t>.</a:t>
            </a:r>
          </a:p>
        </p:txBody>
      </p:sp>
      <p:sp>
        <p:nvSpPr>
          <p:cNvPr id="11" name="TextBox 11"/>
          <p:cNvSpPr txBox="1"/>
          <p:nvPr/>
        </p:nvSpPr>
        <p:spPr>
          <a:xfrm>
            <a:off x="962681" y="1240403"/>
            <a:ext cx="3199678" cy="910506"/>
          </a:xfrm>
          <a:prstGeom prst="rect">
            <a:avLst/>
          </a:prstGeom>
        </p:spPr>
        <p:txBody>
          <a:bodyPr lIns="0" tIns="0" rIns="0" bIns="0" rtlCol="0" anchor="t">
            <a:spAutoFit/>
          </a:bodyPr>
          <a:lstStyle/>
          <a:p>
            <a:pPr algn="l">
              <a:lnSpc>
                <a:spcPts val="7140"/>
              </a:lnSpc>
            </a:pPr>
            <a:r>
              <a:rPr lang="en-US" sz="6000" dirty="0">
                <a:solidFill>
                  <a:srgbClr val="C9E265"/>
                </a:solidFill>
                <a:latin typeface="Oswald"/>
              </a:rPr>
              <a:t>CHANGE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41676" b="1406"/>
          <a:stretch>
            <a:fillRect/>
          </a:stretch>
        </p:blipFill>
        <p:spPr>
          <a:xfrm>
            <a:off x="-7263554" y="-112004"/>
            <a:ext cx="11589514" cy="9803966"/>
          </a:xfrm>
          <a:prstGeom prst="rect">
            <a:avLst/>
          </a:prstGeom>
        </p:spPr>
      </p:pic>
      <p:sp>
        <p:nvSpPr>
          <p:cNvPr id="3" name="AutoShape 3"/>
          <p:cNvSpPr/>
          <p:nvPr/>
        </p:nvSpPr>
        <p:spPr>
          <a:xfrm>
            <a:off x="-2268560" y="8623666"/>
            <a:ext cx="6594520" cy="1663334"/>
          </a:xfrm>
          <a:prstGeom prst="rect">
            <a:avLst/>
          </a:prstGeom>
          <a:solidFill>
            <a:srgbClr val="E2E6D9"/>
          </a:solidFill>
        </p:spPr>
      </p:sp>
      <p:pic>
        <p:nvPicPr>
          <p:cNvPr id="4" name="Picture 4"/>
          <p:cNvPicPr>
            <a:picLocks noChangeAspect="1"/>
          </p:cNvPicPr>
          <p:nvPr/>
        </p:nvPicPr>
        <p:blipFill>
          <a:blip r:embed="rId3"/>
          <a:srcRect/>
          <a:stretch>
            <a:fillRect/>
          </a:stretch>
        </p:blipFill>
        <p:spPr>
          <a:xfrm>
            <a:off x="1942309" y="8837181"/>
            <a:ext cx="1447530" cy="1128168"/>
          </a:xfrm>
          <a:prstGeom prst="rect">
            <a:avLst/>
          </a:prstGeom>
        </p:spPr>
      </p:pic>
      <p:pic>
        <p:nvPicPr>
          <p:cNvPr id="5" name="Picture 5"/>
          <p:cNvPicPr>
            <a:picLocks noChangeAspect="1"/>
          </p:cNvPicPr>
          <p:nvPr/>
        </p:nvPicPr>
        <p:blipFill>
          <a:blip r:embed="rId4"/>
          <a:srcRect/>
          <a:stretch>
            <a:fillRect/>
          </a:stretch>
        </p:blipFill>
        <p:spPr>
          <a:xfrm>
            <a:off x="387111" y="8623666"/>
            <a:ext cx="1555199" cy="1555199"/>
          </a:xfrm>
          <a:prstGeom prst="rect">
            <a:avLst/>
          </a:prstGeom>
        </p:spPr>
      </p:pic>
      <p:sp>
        <p:nvSpPr>
          <p:cNvPr id="6" name="AutoShape 6"/>
          <p:cNvSpPr/>
          <p:nvPr/>
        </p:nvSpPr>
        <p:spPr>
          <a:xfrm>
            <a:off x="4325960" y="553751"/>
            <a:ext cx="13962040" cy="1663334"/>
          </a:xfrm>
          <a:prstGeom prst="rect">
            <a:avLst/>
          </a:prstGeom>
          <a:solidFill>
            <a:srgbClr val="000000"/>
          </a:solidFill>
        </p:spPr>
      </p:sp>
      <p:sp>
        <p:nvSpPr>
          <p:cNvPr id="7" name="TextBox 7"/>
          <p:cNvSpPr txBox="1"/>
          <p:nvPr/>
        </p:nvSpPr>
        <p:spPr>
          <a:xfrm>
            <a:off x="4967087" y="3640617"/>
            <a:ext cx="12933802" cy="4985980"/>
          </a:xfrm>
          <a:prstGeom prst="rect">
            <a:avLst/>
          </a:prstGeom>
        </p:spPr>
        <p:txBody>
          <a:bodyPr lIns="0" tIns="0" rIns="0" bIns="0" rtlCol="0" anchor="t">
            <a:spAutoFit/>
          </a:bodyPr>
          <a:lstStyle/>
          <a:p>
            <a:r>
              <a:rPr lang="en-US" sz="5400" dirty="0">
                <a:solidFill>
                  <a:srgbClr val="E2E6D9"/>
                </a:solidFill>
                <a:latin typeface="Lato Bold Italics"/>
              </a:rPr>
              <a:t>We must understand our role as persons who come alongside (hand-on-shoulder close).</a:t>
            </a:r>
          </a:p>
          <a:p>
            <a:endParaRPr lang="en-US" sz="5400" dirty="0">
              <a:solidFill>
                <a:srgbClr val="E2E6D9"/>
              </a:solidFill>
              <a:latin typeface="Lato Bold Italics"/>
            </a:endParaRPr>
          </a:p>
          <a:p>
            <a:pPr algn="ctr"/>
            <a:r>
              <a:rPr lang="en-US" sz="5400" dirty="0">
                <a:solidFill>
                  <a:srgbClr val="FBFFFC"/>
                </a:solidFill>
                <a:latin typeface="Arimo Italics"/>
              </a:rPr>
              <a:t>Truth applies cross-generationally (teachers and learners for the sake of the future).</a:t>
            </a:r>
          </a:p>
        </p:txBody>
      </p:sp>
      <p:sp>
        <p:nvSpPr>
          <p:cNvPr id="10" name="TextBox 10"/>
          <p:cNvSpPr txBox="1"/>
          <p:nvPr/>
        </p:nvSpPr>
        <p:spPr>
          <a:xfrm>
            <a:off x="6172200" y="875384"/>
            <a:ext cx="11145056" cy="1020068"/>
          </a:xfrm>
          <a:prstGeom prst="rect">
            <a:avLst/>
          </a:prstGeom>
        </p:spPr>
        <p:txBody>
          <a:bodyPr lIns="0" tIns="0" rIns="0" bIns="0" rtlCol="0" anchor="t">
            <a:spAutoFit/>
          </a:bodyPr>
          <a:lstStyle/>
          <a:p>
            <a:pPr algn="r">
              <a:lnSpc>
                <a:spcPts val="8400"/>
              </a:lnSpc>
            </a:pPr>
            <a:r>
              <a:rPr lang="en-US" sz="6000" dirty="0">
                <a:solidFill>
                  <a:srgbClr val="C9E265"/>
                </a:solidFill>
                <a:latin typeface="Oswald"/>
              </a:rPr>
              <a:t>CHANGE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456087" y="723900"/>
            <a:ext cx="15103638" cy="1600200"/>
          </a:xfrm>
          <a:prstGeom prst="rect">
            <a:avLst/>
          </a:prstGeom>
          <a:solidFill>
            <a:srgbClr val="000000"/>
          </a:solidFill>
        </p:spPr>
      </p:sp>
      <p:pic>
        <p:nvPicPr>
          <p:cNvPr id="3" name="Picture 3"/>
          <p:cNvPicPr>
            <a:picLocks noChangeAspect="1"/>
          </p:cNvPicPr>
          <p:nvPr/>
        </p:nvPicPr>
        <p:blipFill>
          <a:blip r:embed="rId2"/>
          <a:srcRect l="61359" r="10816" b="2526"/>
          <a:stretch>
            <a:fillRect/>
          </a:stretch>
        </p:blipFill>
        <p:spPr>
          <a:xfrm>
            <a:off x="14557235" y="-265679"/>
            <a:ext cx="3730765" cy="8713103"/>
          </a:xfrm>
          <a:prstGeom prst="rect">
            <a:avLst/>
          </a:prstGeom>
        </p:spPr>
      </p:pic>
      <p:sp>
        <p:nvSpPr>
          <p:cNvPr id="4" name="AutoShape 4"/>
          <p:cNvSpPr/>
          <p:nvPr/>
        </p:nvSpPr>
        <p:spPr>
          <a:xfrm>
            <a:off x="14557235" y="8181745"/>
            <a:ext cx="5626329" cy="2105255"/>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16621101" y="8660939"/>
            <a:ext cx="1447530" cy="1128168"/>
          </a:xfrm>
          <a:prstGeom prst="rect">
            <a:avLst/>
          </a:prstGeom>
        </p:spPr>
      </p:pic>
      <p:pic>
        <p:nvPicPr>
          <p:cNvPr id="6" name="Picture 6"/>
          <p:cNvPicPr>
            <a:picLocks noChangeAspect="1"/>
          </p:cNvPicPr>
          <p:nvPr/>
        </p:nvPicPr>
        <p:blipFill>
          <a:blip r:embed="rId4"/>
          <a:srcRect/>
          <a:stretch>
            <a:fillRect/>
          </a:stretch>
        </p:blipFill>
        <p:spPr>
          <a:xfrm>
            <a:off x="14776604" y="8447424"/>
            <a:ext cx="1555199" cy="1555199"/>
          </a:xfrm>
          <a:prstGeom prst="rect">
            <a:avLst/>
          </a:prstGeom>
        </p:spPr>
      </p:pic>
      <p:sp>
        <p:nvSpPr>
          <p:cNvPr id="7" name="TextBox 7"/>
          <p:cNvSpPr txBox="1"/>
          <p:nvPr/>
        </p:nvSpPr>
        <p:spPr>
          <a:xfrm>
            <a:off x="1468681" y="3674959"/>
            <a:ext cx="12496800" cy="4985980"/>
          </a:xfrm>
          <a:prstGeom prst="rect">
            <a:avLst/>
          </a:prstGeom>
        </p:spPr>
        <p:txBody>
          <a:bodyPr wrap="square" lIns="0" tIns="0" rIns="0" bIns="0" rtlCol="0" anchor="t">
            <a:spAutoFit/>
          </a:bodyPr>
          <a:lstStyle/>
          <a:p>
            <a:r>
              <a:rPr lang="en-US" sz="5400" dirty="0">
                <a:solidFill>
                  <a:srgbClr val="E2E6D9"/>
                </a:solidFill>
                <a:latin typeface="Lato Bold"/>
              </a:rPr>
              <a:t>We must remember that our own spiritual formation is not just about us, but “for the sake of others.”</a:t>
            </a:r>
          </a:p>
          <a:p>
            <a:endParaRPr lang="en-US" sz="5400" dirty="0">
              <a:solidFill>
                <a:srgbClr val="E2E6D9"/>
              </a:solidFill>
              <a:latin typeface="Lato Bold"/>
            </a:endParaRPr>
          </a:p>
          <a:p>
            <a:pPr algn="ctr"/>
            <a:r>
              <a:rPr lang="en-US" sz="5400" dirty="0">
                <a:solidFill>
                  <a:srgbClr val="E2E6D9"/>
                </a:solidFill>
                <a:latin typeface="Lato Bold"/>
              </a:rPr>
              <a:t>Do others really matter to you and your spiritual development?</a:t>
            </a:r>
          </a:p>
        </p:txBody>
      </p:sp>
      <p:sp>
        <p:nvSpPr>
          <p:cNvPr id="11" name="TextBox 11"/>
          <p:cNvSpPr txBox="1"/>
          <p:nvPr/>
        </p:nvSpPr>
        <p:spPr>
          <a:xfrm>
            <a:off x="952851" y="1104900"/>
            <a:ext cx="3199678" cy="910506"/>
          </a:xfrm>
          <a:prstGeom prst="rect">
            <a:avLst/>
          </a:prstGeom>
        </p:spPr>
        <p:txBody>
          <a:bodyPr lIns="0" tIns="0" rIns="0" bIns="0" rtlCol="0" anchor="t">
            <a:spAutoFit/>
          </a:bodyPr>
          <a:lstStyle/>
          <a:p>
            <a:pPr algn="l">
              <a:lnSpc>
                <a:spcPts val="7140"/>
              </a:lnSpc>
            </a:pPr>
            <a:r>
              <a:rPr lang="en-US" sz="6000" dirty="0">
                <a:solidFill>
                  <a:srgbClr val="C9E265"/>
                </a:solidFill>
                <a:latin typeface="Oswald"/>
              </a:rPr>
              <a:t>CHANGE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3954720" y="381171"/>
            <a:ext cx="14333280" cy="1577415"/>
          </a:xfrm>
          <a:prstGeom prst="rect">
            <a:avLst/>
          </a:prstGeom>
          <a:solidFill>
            <a:srgbClr val="000000"/>
          </a:solidFill>
        </p:spPr>
      </p:sp>
      <p:sp>
        <p:nvSpPr>
          <p:cNvPr id="3" name="AutoShape 3"/>
          <p:cNvSpPr/>
          <p:nvPr/>
        </p:nvSpPr>
        <p:spPr>
          <a:xfrm>
            <a:off x="-2268560" y="8623666"/>
            <a:ext cx="6594520" cy="1663334"/>
          </a:xfrm>
          <a:prstGeom prst="rect">
            <a:avLst/>
          </a:prstGeom>
          <a:solidFill>
            <a:srgbClr val="E2E6D9"/>
          </a:solidFill>
        </p:spPr>
      </p:sp>
      <p:pic>
        <p:nvPicPr>
          <p:cNvPr id="4" name="Picture 4"/>
          <p:cNvPicPr>
            <a:picLocks noChangeAspect="1"/>
          </p:cNvPicPr>
          <p:nvPr/>
        </p:nvPicPr>
        <p:blipFill>
          <a:blip r:embed="rId2"/>
          <a:srcRect/>
          <a:stretch>
            <a:fillRect/>
          </a:stretch>
        </p:blipFill>
        <p:spPr>
          <a:xfrm>
            <a:off x="1942309" y="8837181"/>
            <a:ext cx="1447530" cy="1128168"/>
          </a:xfrm>
          <a:prstGeom prst="rect">
            <a:avLst/>
          </a:prstGeom>
        </p:spPr>
      </p:pic>
      <p:pic>
        <p:nvPicPr>
          <p:cNvPr id="5" name="Picture 5"/>
          <p:cNvPicPr>
            <a:picLocks noChangeAspect="1"/>
          </p:cNvPicPr>
          <p:nvPr/>
        </p:nvPicPr>
        <p:blipFill>
          <a:blip r:embed="rId3"/>
          <a:srcRect/>
          <a:stretch>
            <a:fillRect/>
          </a:stretch>
        </p:blipFill>
        <p:spPr>
          <a:xfrm>
            <a:off x="387111" y="8623666"/>
            <a:ext cx="1555199" cy="1555199"/>
          </a:xfrm>
          <a:prstGeom prst="rect">
            <a:avLst/>
          </a:prstGeom>
        </p:spPr>
      </p:pic>
      <p:sp>
        <p:nvSpPr>
          <p:cNvPr id="6" name="TextBox 6"/>
          <p:cNvSpPr txBox="1"/>
          <p:nvPr/>
        </p:nvSpPr>
        <p:spPr>
          <a:xfrm>
            <a:off x="5257800" y="2933700"/>
            <a:ext cx="12044575" cy="6227154"/>
          </a:xfrm>
          <a:prstGeom prst="rect">
            <a:avLst/>
          </a:prstGeom>
        </p:spPr>
        <p:txBody>
          <a:bodyPr wrap="square" lIns="0" tIns="0" rIns="0" bIns="0" rtlCol="0" anchor="t">
            <a:spAutoFit/>
          </a:bodyPr>
          <a:lstStyle/>
          <a:p>
            <a:r>
              <a:rPr lang="en-US" sz="5400" dirty="0">
                <a:solidFill>
                  <a:srgbClr val="E2E6D9"/>
                </a:solidFill>
                <a:latin typeface="Lato Bold Italics"/>
              </a:rPr>
              <a:t>We must know our own limits, maintain a Spirit-like understanding of Who we represent.</a:t>
            </a:r>
          </a:p>
          <a:p>
            <a:endParaRPr lang="en-US" sz="5400" dirty="0">
              <a:solidFill>
                <a:srgbClr val="E2E6D9"/>
              </a:solidFill>
              <a:latin typeface="Lato Bold Italics"/>
            </a:endParaRPr>
          </a:p>
          <a:p>
            <a:pPr algn="ctr"/>
            <a:r>
              <a:rPr lang="en-US" sz="5400" dirty="0">
                <a:solidFill>
                  <a:srgbClr val="FBFFFC"/>
                </a:solidFill>
                <a:latin typeface="Arimo Italics"/>
              </a:rPr>
              <a:t>Constantly live in the presence of Christ, and under the guidance of </a:t>
            </a:r>
          </a:p>
          <a:p>
            <a:pPr algn="ctr"/>
            <a:r>
              <a:rPr lang="en-US" sz="5400" dirty="0">
                <a:solidFill>
                  <a:srgbClr val="FBFFFC"/>
                </a:solidFill>
                <a:latin typeface="Arimo Italics"/>
              </a:rPr>
              <a:t>the Holy Spirit, true to your calling.</a:t>
            </a:r>
          </a:p>
          <a:p>
            <a:pPr algn="l">
              <a:lnSpc>
                <a:spcPts val="3904"/>
              </a:lnSpc>
            </a:pPr>
            <a:endParaRPr lang="en-US" sz="1200" dirty="0">
              <a:solidFill>
                <a:srgbClr val="E2E6D9"/>
              </a:solidFill>
              <a:latin typeface="Arimo Bold"/>
            </a:endParaRPr>
          </a:p>
        </p:txBody>
      </p:sp>
      <p:sp>
        <p:nvSpPr>
          <p:cNvPr id="9" name="TextBox 9"/>
          <p:cNvSpPr txBox="1"/>
          <p:nvPr/>
        </p:nvSpPr>
        <p:spPr>
          <a:xfrm>
            <a:off x="6157319" y="715427"/>
            <a:ext cx="11145056" cy="1020068"/>
          </a:xfrm>
          <a:prstGeom prst="rect">
            <a:avLst/>
          </a:prstGeom>
        </p:spPr>
        <p:txBody>
          <a:bodyPr lIns="0" tIns="0" rIns="0" bIns="0" rtlCol="0" anchor="t">
            <a:spAutoFit/>
          </a:bodyPr>
          <a:lstStyle/>
          <a:p>
            <a:pPr algn="r">
              <a:lnSpc>
                <a:spcPts val="8400"/>
              </a:lnSpc>
            </a:pPr>
            <a:r>
              <a:rPr lang="en-US" sz="6000" dirty="0">
                <a:solidFill>
                  <a:srgbClr val="C9E265"/>
                </a:solidFill>
                <a:latin typeface="Oswald"/>
              </a:rPr>
              <a:t>CHANGE</a:t>
            </a:r>
          </a:p>
        </p:txBody>
      </p:sp>
      <p:pic>
        <p:nvPicPr>
          <p:cNvPr id="11" name="Picture 11"/>
          <p:cNvPicPr>
            <a:picLocks noChangeAspect="1"/>
          </p:cNvPicPr>
          <p:nvPr/>
        </p:nvPicPr>
        <p:blipFill>
          <a:blip r:embed="rId4"/>
          <a:srcRect l="14070" r="13425"/>
          <a:stretch>
            <a:fillRect/>
          </a:stretch>
        </p:blipFill>
        <p:spPr>
          <a:xfrm>
            <a:off x="0" y="427633"/>
            <a:ext cx="3954720" cy="818174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1359" r="10816" b="2526"/>
          <a:stretch>
            <a:fillRect/>
          </a:stretch>
        </p:blipFill>
        <p:spPr>
          <a:xfrm>
            <a:off x="14557235" y="-265679"/>
            <a:ext cx="3730765" cy="8713103"/>
          </a:xfrm>
          <a:prstGeom prst="rect">
            <a:avLst/>
          </a:prstGeom>
        </p:spPr>
      </p:pic>
      <p:sp>
        <p:nvSpPr>
          <p:cNvPr id="3" name="AutoShape 3"/>
          <p:cNvSpPr/>
          <p:nvPr/>
        </p:nvSpPr>
        <p:spPr>
          <a:xfrm>
            <a:off x="-413285" y="945357"/>
            <a:ext cx="14970520" cy="1553005"/>
          </a:xfrm>
          <a:prstGeom prst="rect">
            <a:avLst/>
          </a:prstGeom>
          <a:solidFill>
            <a:srgbClr val="000000"/>
          </a:solidFill>
        </p:spPr>
      </p:sp>
      <p:sp>
        <p:nvSpPr>
          <p:cNvPr id="4" name="AutoShape 4"/>
          <p:cNvSpPr/>
          <p:nvPr/>
        </p:nvSpPr>
        <p:spPr>
          <a:xfrm>
            <a:off x="13428031" y="8181745"/>
            <a:ext cx="6755533" cy="2105255"/>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15936154" y="8670288"/>
            <a:ext cx="1447530" cy="1128168"/>
          </a:xfrm>
          <a:prstGeom prst="rect">
            <a:avLst/>
          </a:prstGeom>
        </p:spPr>
      </p:pic>
      <p:pic>
        <p:nvPicPr>
          <p:cNvPr id="6" name="Picture 6"/>
          <p:cNvPicPr>
            <a:picLocks noChangeAspect="1"/>
          </p:cNvPicPr>
          <p:nvPr/>
        </p:nvPicPr>
        <p:blipFill>
          <a:blip r:embed="rId4"/>
          <a:srcRect/>
          <a:stretch>
            <a:fillRect/>
          </a:stretch>
        </p:blipFill>
        <p:spPr>
          <a:xfrm>
            <a:off x="14091658" y="8456773"/>
            <a:ext cx="1555199" cy="1555199"/>
          </a:xfrm>
          <a:prstGeom prst="rect">
            <a:avLst/>
          </a:prstGeom>
        </p:spPr>
      </p:pic>
      <p:sp>
        <p:nvSpPr>
          <p:cNvPr id="7" name="TextBox 7"/>
          <p:cNvSpPr txBox="1"/>
          <p:nvPr/>
        </p:nvSpPr>
        <p:spPr>
          <a:xfrm>
            <a:off x="955996" y="3383094"/>
            <a:ext cx="12231958" cy="5765489"/>
          </a:xfrm>
          <a:prstGeom prst="rect">
            <a:avLst/>
          </a:prstGeom>
        </p:spPr>
        <p:txBody>
          <a:bodyPr wrap="square" lIns="0" tIns="0" rIns="0" bIns="0" rtlCol="0" anchor="t">
            <a:spAutoFit/>
          </a:bodyPr>
          <a:lstStyle/>
          <a:p>
            <a:r>
              <a:rPr lang="en-US" sz="4800" dirty="0">
                <a:solidFill>
                  <a:srgbClr val="E2E6D9"/>
                </a:solidFill>
                <a:latin typeface="Lato Bold"/>
              </a:rPr>
              <a:t>We must live ‘</a:t>
            </a:r>
            <a:r>
              <a:rPr lang="en-US" sz="4800" dirty="0" err="1">
                <a:solidFill>
                  <a:srgbClr val="E2E6D9"/>
                </a:solidFill>
                <a:latin typeface="Lato Bold"/>
              </a:rPr>
              <a:t>covenantally</a:t>
            </a:r>
            <a:r>
              <a:rPr lang="en-US" sz="4800" dirty="0">
                <a:solidFill>
                  <a:srgbClr val="E2E6D9"/>
                </a:solidFill>
                <a:latin typeface="Lato Bold"/>
              </a:rPr>
              <a:t>,’ with both mentor and mentee understanding the imperative of covenantal living and learning.</a:t>
            </a:r>
          </a:p>
          <a:p>
            <a:endParaRPr lang="en-US" sz="4800" dirty="0">
              <a:solidFill>
                <a:srgbClr val="E2E6D9"/>
              </a:solidFill>
              <a:latin typeface="Lato Bold"/>
            </a:endParaRPr>
          </a:p>
          <a:p>
            <a:pPr algn="ctr"/>
            <a:endParaRPr lang="en-US" sz="4800" dirty="0">
              <a:solidFill>
                <a:srgbClr val="E2E6D9"/>
              </a:solidFill>
              <a:latin typeface="Lato Bold"/>
            </a:endParaRPr>
          </a:p>
          <a:p>
            <a:pPr algn="ctr"/>
            <a:r>
              <a:rPr lang="en-US" sz="5400" dirty="0">
                <a:solidFill>
                  <a:srgbClr val="FBFFFC"/>
                </a:solidFill>
                <a:latin typeface="Arimo Italics"/>
              </a:rPr>
              <a:t>How far into the future are you willing to see yourself having holy influence?</a:t>
            </a:r>
          </a:p>
          <a:p>
            <a:pPr algn="ctr">
              <a:lnSpc>
                <a:spcPts val="3904"/>
              </a:lnSpc>
            </a:pPr>
            <a:endParaRPr lang="en-US" sz="1200" dirty="0">
              <a:solidFill>
                <a:srgbClr val="E2E6D9"/>
              </a:solidFill>
              <a:latin typeface="Arimo Bold Italics"/>
            </a:endParaRPr>
          </a:p>
        </p:txBody>
      </p:sp>
      <p:sp>
        <p:nvSpPr>
          <p:cNvPr id="11" name="TextBox 11"/>
          <p:cNvSpPr txBox="1"/>
          <p:nvPr/>
        </p:nvSpPr>
        <p:spPr>
          <a:xfrm>
            <a:off x="911830" y="1331875"/>
            <a:ext cx="3199678" cy="910506"/>
          </a:xfrm>
          <a:prstGeom prst="rect">
            <a:avLst/>
          </a:prstGeom>
        </p:spPr>
        <p:txBody>
          <a:bodyPr lIns="0" tIns="0" rIns="0" bIns="0" rtlCol="0" anchor="t">
            <a:spAutoFit/>
          </a:bodyPr>
          <a:lstStyle/>
          <a:p>
            <a:pPr algn="l">
              <a:lnSpc>
                <a:spcPts val="7140"/>
              </a:lnSpc>
            </a:pPr>
            <a:r>
              <a:rPr lang="en-US" sz="6000" dirty="0">
                <a:solidFill>
                  <a:srgbClr val="C9E265"/>
                </a:solidFill>
                <a:latin typeface="Oswald"/>
              </a:rPr>
              <a:t>CHANGE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7008066" y="-551855"/>
            <a:ext cx="1279934" cy="11390709"/>
          </a:xfrm>
          <a:prstGeom prst="rect">
            <a:avLst/>
          </a:prstGeom>
          <a:solidFill>
            <a:srgbClr val="E2E6D9"/>
          </a:solidFill>
        </p:spPr>
      </p:sp>
      <p:pic>
        <p:nvPicPr>
          <p:cNvPr id="3" name="Picture 3"/>
          <p:cNvPicPr>
            <a:picLocks noChangeAspect="1"/>
          </p:cNvPicPr>
          <p:nvPr/>
        </p:nvPicPr>
        <p:blipFill>
          <a:blip r:embed="rId2"/>
          <a:srcRect/>
          <a:stretch>
            <a:fillRect/>
          </a:stretch>
        </p:blipFill>
        <p:spPr>
          <a:xfrm>
            <a:off x="17095877" y="4032774"/>
            <a:ext cx="1104313" cy="860674"/>
          </a:xfrm>
          <a:prstGeom prst="rect">
            <a:avLst/>
          </a:prstGeom>
        </p:spPr>
      </p:pic>
      <p:pic>
        <p:nvPicPr>
          <p:cNvPr id="4" name="Picture 4"/>
          <p:cNvPicPr>
            <a:picLocks noChangeAspect="1"/>
          </p:cNvPicPr>
          <p:nvPr/>
        </p:nvPicPr>
        <p:blipFill>
          <a:blip r:embed="rId3"/>
          <a:srcRect/>
          <a:stretch>
            <a:fillRect/>
          </a:stretch>
        </p:blipFill>
        <p:spPr>
          <a:xfrm>
            <a:off x="17054807" y="5067773"/>
            <a:ext cx="1186453" cy="1186453"/>
          </a:xfrm>
          <a:prstGeom prst="rect">
            <a:avLst/>
          </a:prstGeom>
        </p:spPr>
      </p:pic>
      <p:sp>
        <p:nvSpPr>
          <p:cNvPr id="5" name="TextBox 5"/>
          <p:cNvSpPr txBox="1"/>
          <p:nvPr/>
        </p:nvSpPr>
        <p:spPr>
          <a:xfrm>
            <a:off x="457200" y="3162300"/>
            <a:ext cx="16072412" cy="5816977"/>
          </a:xfrm>
          <a:prstGeom prst="rect">
            <a:avLst/>
          </a:prstGeom>
        </p:spPr>
        <p:txBody>
          <a:bodyPr lIns="0" tIns="0" rIns="0" bIns="0" rtlCol="0" anchor="t">
            <a:spAutoFit/>
          </a:bodyPr>
          <a:lstStyle/>
          <a:p>
            <a:pPr algn="ctr"/>
            <a:r>
              <a:rPr lang="en-US" sz="5400" dirty="0">
                <a:solidFill>
                  <a:srgbClr val="FBFFFC"/>
                </a:solidFill>
                <a:latin typeface="Lato Bold"/>
              </a:rPr>
              <a:t>We have children and youth in our churches who will pass the next century mark. What are we willing to do to extend the legacy of holiness life and influence into that next century through them?</a:t>
            </a:r>
          </a:p>
          <a:p>
            <a:pPr algn="ctr"/>
            <a:endParaRPr lang="en-US" sz="5400" dirty="0">
              <a:solidFill>
                <a:srgbClr val="FBFFFC"/>
              </a:solidFill>
              <a:latin typeface="Lato Bold"/>
            </a:endParaRPr>
          </a:p>
          <a:p>
            <a:pPr algn="ctr"/>
            <a:r>
              <a:rPr lang="en-US" sz="5400" dirty="0">
                <a:solidFill>
                  <a:srgbClr val="FBFFFC"/>
                </a:solidFill>
                <a:latin typeface="Arimo Italics"/>
              </a:rPr>
              <a:t>We cannot be satisfied with thinking only of the next 10-20 years…if we truly want to influence the future!</a:t>
            </a:r>
          </a:p>
        </p:txBody>
      </p:sp>
      <p:sp>
        <p:nvSpPr>
          <p:cNvPr id="6" name="TextBox 6"/>
          <p:cNvSpPr txBox="1"/>
          <p:nvPr/>
        </p:nvSpPr>
        <p:spPr>
          <a:xfrm>
            <a:off x="1028700" y="1055598"/>
            <a:ext cx="6622386" cy="910506"/>
          </a:xfrm>
          <a:prstGeom prst="rect">
            <a:avLst/>
          </a:prstGeom>
        </p:spPr>
        <p:txBody>
          <a:bodyPr lIns="0" tIns="0" rIns="0" bIns="0" rtlCol="0" anchor="t">
            <a:spAutoFit/>
          </a:bodyPr>
          <a:lstStyle/>
          <a:p>
            <a:pPr algn="l">
              <a:lnSpc>
                <a:spcPts val="7140"/>
              </a:lnSpc>
            </a:pPr>
            <a:r>
              <a:rPr lang="en-US" sz="6000" dirty="0">
                <a:solidFill>
                  <a:srgbClr val="C9E265"/>
                </a:solidFill>
                <a:latin typeface="Oswald"/>
              </a:rPr>
              <a:t>A SHOCKING TRUTH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1477" b="30681"/>
          <a:stretch>
            <a:fillRect/>
          </a:stretch>
        </p:blipFill>
        <p:spPr>
          <a:xfrm>
            <a:off x="0" y="-773264"/>
            <a:ext cx="18288000" cy="3394379"/>
          </a:xfrm>
          <a:prstGeom prst="rect">
            <a:avLst/>
          </a:prstGeom>
        </p:spPr>
      </p:pic>
      <p:sp>
        <p:nvSpPr>
          <p:cNvPr id="3" name="AutoShape 3"/>
          <p:cNvSpPr/>
          <p:nvPr/>
        </p:nvSpPr>
        <p:spPr>
          <a:xfrm>
            <a:off x="-39780" y="1418855"/>
            <a:ext cx="19036149" cy="1415475"/>
          </a:xfrm>
          <a:prstGeom prst="rect">
            <a:avLst/>
          </a:prstGeom>
          <a:solidFill>
            <a:srgbClr val="000000"/>
          </a:solidFill>
        </p:spPr>
      </p:sp>
      <p:sp>
        <p:nvSpPr>
          <p:cNvPr id="4" name="AutoShape 4"/>
          <p:cNvSpPr/>
          <p:nvPr/>
        </p:nvSpPr>
        <p:spPr>
          <a:xfrm rot="-5400000">
            <a:off x="-285445" y="7589606"/>
            <a:ext cx="3536829" cy="2105255"/>
          </a:xfrm>
          <a:prstGeom prst="rect">
            <a:avLst/>
          </a:prstGeom>
          <a:solidFill>
            <a:srgbClr val="E2E6D9"/>
          </a:solidFill>
        </p:spPr>
      </p:sp>
      <p:pic>
        <p:nvPicPr>
          <p:cNvPr id="5" name="Picture 5"/>
          <p:cNvPicPr>
            <a:picLocks noChangeAspect="1"/>
          </p:cNvPicPr>
          <p:nvPr/>
        </p:nvPicPr>
        <p:blipFill>
          <a:blip r:embed="rId4"/>
          <a:srcRect/>
          <a:stretch>
            <a:fillRect/>
          </a:stretch>
        </p:blipFill>
        <p:spPr>
          <a:xfrm>
            <a:off x="759204" y="8599055"/>
            <a:ext cx="1447530" cy="1128168"/>
          </a:xfrm>
          <a:prstGeom prst="rect">
            <a:avLst/>
          </a:prstGeom>
        </p:spPr>
      </p:pic>
      <p:pic>
        <p:nvPicPr>
          <p:cNvPr id="6" name="Picture 6"/>
          <p:cNvPicPr>
            <a:picLocks noChangeAspect="1"/>
          </p:cNvPicPr>
          <p:nvPr/>
        </p:nvPicPr>
        <p:blipFill>
          <a:blip r:embed="rId5"/>
          <a:srcRect/>
          <a:stretch>
            <a:fillRect/>
          </a:stretch>
        </p:blipFill>
        <p:spPr>
          <a:xfrm>
            <a:off x="705370" y="7087035"/>
            <a:ext cx="1555199" cy="1555199"/>
          </a:xfrm>
          <a:prstGeom prst="rect">
            <a:avLst/>
          </a:prstGeom>
        </p:spPr>
      </p:pic>
      <p:sp>
        <p:nvSpPr>
          <p:cNvPr id="7" name="TextBox 7"/>
          <p:cNvSpPr txBox="1"/>
          <p:nvPr/>
        </p:nvSpPr>
        <p:spPr>
          <a:xfrm>
            <a:off x="3200400" y="3949752"/>
            <a:ext cx="13838619" cy="4985980"/>
          </a:xfrm>
          <a:prstGeom prst="rect">
            <a:avLst/>
          </a:prstGeom>
        </p:spPr>
        <p:txBody>
          <a:bodyPr wrap="square" lIns="0" tIns="0" rIns="0" bIns="0" rtlCol="0" anchor="t">
            <a:spAutoFit/>
          </a:bodyPr>
          <a:lstStyle/>
          <a:p>
            <a:r>
              <a:rPr lang="en-US" sz="5400" dirty="0">
                <a:solidFill>
                  <a:srgbClr val="FBFFFC"/>
                </a:solidFill>
                <a:latin typeface="Lato"/>
              </a:rPr>
              <a:t>Mentorship is the process of coming alongside another person or persons in order to help them develop, mature, and ‘become’: </a:t>
            </a:r>
          </a:p>
          <a:p>
            <a:endParaRPr lang="en-US" sz="5400" dirty="0">
              <a:solidFill>
                <a:srgbClr val="FBFFFC"/>
              </a:solidFill>
              <a:latin typeface="Lato"/>
            </a:endParaRPr>
          </a:p>
          <a:p>
            <a:pPr marL="1009650" lvl="1" indent="-685800" algn="l">
              <a:buFont typeface="Arial" panose="020B0604020202020204" pitchFamily="34" charset="0"/>
              <a:buChar char="•"/>
            </a:pPr>
            <a:r>
              <a:rPr lang="en-US" sz="5400" dirty="0">
                <a:solidFill>
                  <a:srgbClr val="FBFFFC"/>
                </a:solidFill>
                <a:latin typeface="Lato"/>
              </a:rPr>
              <a:t>Knowledge, understanding, gifts, graces, and skills</a:t>
            </a:r>
          </a:p>
        </p:txBody>
      </p:sp>
      <p:sp>
        <p:nvSpPr>
          <p:cNvPr id="10" name="TextBox 10"/>
          <p:cNvSpPr txBox="1"/>
          <p:nvPr/>
        </p:nvSpPr>
        <p:spPr>
          <a:xfrm>
            <a:off x="2895600" y="1648724"/>
            <a:ext cx="11145056"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WHAT IS ‘MENTORSHIP’?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sp>
        <p:nvSpPr>
          <p:cNvPr id="2" name="AutoShape 2"/>
          <p:cNvSpPr/>
          <p:nvPr/>
        </p:nvSpPr>
        <p:spPr>
          <a:xfrm>
            <a:off x="1130025" y="1028700"/>
            <a:ext cx="16027949" cy="8229600"/>
          </a:xfrm>
          <a:prstGeom prst="rect">
            <a:avLst/>
          </a:prstGeom>
          <a:solidFill>
            <a:srgbClr val="000000"/>
          </a:solidFill>
        </p:spPr>
        <p:txBody>
          <a:bodyPr/>
          <a:lstStyle/>
          <a:p>
            <a:r>
              <a:rPr lang="es-GT" dirty="0"/>
              <a:t>v</a:t>
            </a:r>
          </a:p>
        </p:txBody>
      </p:sp>
      <p:grpSp>
        <p:nvGrpSpPr>
          <p:cNvPr id="3" name="Group 3"/>
          <p:cNvGrpSpPr/>
          <p:nvPr/>
        </p:nvGrpSpPr>
        <p:grpSpPr>
          <a:xfrm>
            <a:off x="2462816" y="2552700"/>
            <a:ext cx="13843984" cy="5375921"/>
            <a:chOff x="-737431" y="-1911871"/>
            <a:chExt cx="18458645" cy="7167897"/>
          </a:xfrm>
        </p:grpSpPr>
        <p:sp>
          <p:nvSpPr>
            <p:cNvPr id="4" name="TextBox 4"/>
            <p:cNvSpPr txBox="1"/>
            <p:nvPr/>
          </p:nvSpPr>
          <p:spPr>
            <a:xfrm>
              <a:off x="-737431" y="-160844"/>
              <a:ext cx="18458645" cy="5416870"/>
            </a:xfrm>
            <a:prstGeom prst="rect">
              <a:avLst/>
            </a:prstGeom>
          </p:spPr>
          <p:txBody>
            <a:bodyPr wrap="square" lIns="0" tIns="0" rIns="0" bIns="0" rtlCol="0" anchor="t">
              <a:spAutoFit/>
            </a:bodyPr>
            <a:lstStyle/>
            <a:p>
              <a:pPr marL="1181100" lvl="1" indent="-857250">
                <a:buFont typeface="Arial" panose="020B0604020202020204" pitchFamily="34" charset="0"/>
                <a:buChar char="•"/>
              </a:pPr>
              <a:r>
                <a:rPr lang="en-US" sz="6600" dirty="0">
                  <a:solidFill>
                    <a:srgbClr val="E2E6D9"/>
                  </a:solidFill>
                  <a:latin typeface="Oswald"/>
                </a:rPr>
                <a:t>Already on a journey of development</a:t>
              </a:r>
            </a:p>
            <a:p>
              <a:pPr marL="1181100" lvl="1" indent="-857250">
                <a:buFont typeface="Arial" panose="020B0604020202020204" pitchFamily="34" charset="0"/>
                <a:buChar char="•"/>
              </a:pPr>
              <a:r>
                <a:rPr lang="en-US" sz="6600" dirty="0">
                  <a:solidFill>
                    <a:srgbClr val="E2E6D9"/>
                  </a:solidFill>
                  <a:latin typeface="Oswald"/>
                </a:rPr>
                <a:t>Possesses knowledge and understanding</a:t>
              </a:r>
            </a:p>
            <a:p>
              <a:pPr marL="1181100" lvl="1" indent="-857250">
                <a:buFont typeface="Arial" panose="020B0604020202020204" pitchFamily="34" charset="0"/>
                <a:buChar char="•"/>
              </a:pPr>
              <a:r>
                <a:rPr lang="en-US" sz="6600" dirty="0">
                  <a:solidFill>
                    <a:srgbClr val="E2E6D9"/>
                  </a:solidFill>
                  <a:latin typeface="Oswald"/>
                </a:rPr>
                <a:t>Continues to develop gifts, graces, and skills</a:t>
              </a:r>
            </a:p>
          </p:txBody>
        </p:sp>
        <p:sp>
          <p:nvSpPr>
            <p:cNvPr id="5" name="TextBox 5"/>
            <p:cNvSpPr txBox="1"/>
            <p:nvPr/>
          </p:nvSpPr>
          <p:spPr>
            <a:xfrm>
              <a:off x="0" y="-1911871"/>
              <a:ext cx="16964002" cy="1317284"/>
            </a:xfrm>
            <a:prstGeom prst="rect">
              <a:avLst/>
            </a:prstGeom>
          </p:spPr>
          <p:txBody>
            <a:bodyPr lIns="0" tIns="0" rIns="0" bIns="0" rtlCol="0" anchor="t">
              <a:spAutoFit/>
            </a:bodyPr>
            <a:lstStyle/>
            <a:p>
              <a:pPr algn="ctr">
                <a:lnSpc>
                  <a:spcPts val="8400"/>
                </a:lnSpc>
              </a:pPr>
              <a:r>
                <a:rPr lang="en-US" sz="6000" dirty="0">
                  <a:solidFill>
                    <a:srgbClr val="C9E265"/>
                  </a:solidFill>
                  <a:latin typeface="Oswald"/>
                </a:rPr>
                <a:t>The Mentor </a:t>
              </a:r>
            </a:p>
          </p:txBody>
        </p:sp>
      </p:grpSp>
      <p:pic>
        <p:nvPicPr>
          <p:cNvPr id="12" name="Picture 12"/>
          <p:cNvPicPr>
            <a:picLocks noChangeAspect="1"/>
          </p:cNvPicPr>
          <p:nvPr/>
        </p:nvPicPr>
        <p:blipFill>
          <a:blip r:embed="rId2"/>
          <a:srcRect/>
          <a:stretch>
            <a:fillRect/>
          </a:stretch>
        </p:blipFill>
        <p:spPr>
          <a:xfrm>
            <a:off x="1424143" y="9477485"/>
            <a:ext cx="1038672" cy="809515"/>
          </a:xfrm>
          <a:prstGeom prst="rect">
            <a:avLst/>
          </a:prstGeom>
        </p:spPr>
      </p:pic>
      <p:pic>
        <p:nvPicPr>
          <p:cNvPr id="13" name="Picture 13"/>
          <p:cNvPicPr>
            <a:picLocks noChangeAspect="1"/>
          </p:cNvPicPr>
          <p:nvPr/>
        </p:nvPicPr>
        <p:blipFill>
          <a:blip r:embed="rId3"/>
          <a:srcRect/>
          <a:stretch>
            <a:fillRect/>
          </a:stretch>
        </p:blipFill>
        <p:spPr>
          <a:xfrm>
            <a:off x="280607" y="9342081"/>
            <a:ext cx="944919" cy="9449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sp>
        <p:nvSpPr>
          <p:cNvPr id="2" name="AutoShape 2"/>
          <p:cNvSpPr/>
          <p:nvPr/>
        </p:nvSpPr>
        <p:spPr>
          <a:xfrm rot="5400000">
            <a:off x="8547838" y="546838"/>
            <a:ext cx="1192324" cy="18288000"/>
          </a:xfrm>
          <a:prstGeom prst="rect">
            <a:avLst/>
          </a:prstGeom>
          <a:solidFill>
            <a:srgbClr val="FBFF00"/>
          </a:solidFill>
        </p:spPr>
      </p:sp>
      <p:sp>
        <p:nvSpPr>
          <p:cNvPr id="3" name="TextBox 3"/>
          <p:cNvSpPr txBox="1"/>
          <p:nvPr/>
        </p:nvSpPr>
        <p:spPr>
          <a:xfrm>
            <a:off x="1028700" y="846971"/>
            <a:ext cx="14348068" cy="1020068"/>
          </a:xfrm>
          <a:prstGeom prst="rect">
            <a:avLst/>
          </a:prstGeom>
        </p:spPr>
        <p:txBody>
          <a:bodyPr lIns="0" tIns="0" rIns="0" bIns="0" rtlCol="0" anchor="t">
            <a:spAutoFit/>
          </a:bodyPr>
          <a:lstStyle/>
          <a:p>
            <a:pPr algn="l">
              <a:lnSpc>
                <a:spcPts val="8400"/>
              </a:lnSpc>
            </a:pPr>
            <a:r>
              <a:rPr lang="en-US" sz="6000" dirty="0">
                <a:solidFill>
                  <a:srgbClr val="C9E265"/>
                </a:solidFill>
                <a:latin typeface="Oswald"/>
              </a:rPr>
              <a:t>MENTORSHIP IS NOT A ONE-WAY ENGAGEMENT</a:t>
            </a:r>
          </a:p>
        </p:txBody>
      </p:sp>
      <p:sp>
        <p:nvSpPr>
          <p:cNvPr id="7" name="TextBox 7"/>
          <p:cNvSpPr txBox="1"/>
          <p:nvPr/>
        </p:nvSpPr>
        <p:spPr>
          <a:xfrm>
            <a:off x="876300" y="3302966"/>
            <a:ext cx="16535400" cy="4431983"/>
          </a:xfrm>
          <a:prstGeom prst="rect">
            <a:avLst/>
          </a:prstGeom>
        </p:spPr>
        <p:txBody>
          <a:bodyPr wrap="square" lIns="0" tIns="0" rIns="0" bIns="0" rtlCol="0" anchor="t">
            <a:spAutoFit/>
          </a:bodyPr>
          <a:lstStyle/>
          <a:p>
            <a:r>
              <a:rPr lang="en-US" sz="4800" dirty="0">
                <a:solidFill>
                  <a:srgbClr val="FBFFFC"/>
                </a:solidFill>
                <a:latin typeface="Lato"/>
              </a:rPr>
              <a:t>I</a:t>
            </a:r>
            <a:r>
              <a:rPr lang="en-US" sz="4800" dirty="0">
                <a:solidFill>
                  <a:srgbClr val="FBFFFC"/>
                </a:solidFill>
                <a:latin typeface="Lato Bold"/>
              </a:rPr>
              <a:t>n Education we say: </a:t>
            </a:r>
            <a:r>
              <a:rPr lang="en-US" sz="4800" dirty="0">
                <a:solidFill>
                  <a:srgbClr val="FBFFFC"/>
                </a:solidFill>
                <a:latin typeface="Lato"/>
              </a:rPr>
              <a:t>Every teacher must first be a learner; and every student can be a teacher!</a:t>
            </a:r>
          </a:p>
          <a:p>
            <a:endParaRPr lang="en-US" sz="4800" dirty="0">
              <a:solidFill>
                <a:srgbClr val="FBFFFC"/>
              </a:solidFill>
              <a:latin typeface="Lato"/>
            </a:endParaRPr>
          </a:p>
          <a:p>
            <a:r>
              <a:rPr lang="en-US" sz="4800" dirty="0">
                <a:solidFill>
                  <a:srgbClr val="FBFFFC"/>
                </a:solidFill>
                <a:latin typeface="Arimo Bold"/>
              </a:rPr>
              <a:t>Modeling: </a:t>
            </a:r>
            <a:r>
              <a:rPr lang="en-US" sz="4800" dirty="0">
                <a:solidFill>
                  <a:srgbClr val="FBFFFC"/>
                </a:solidFill>
                <a:latin typeface="Arimo"/>
              </a:rPr>
              <a:t>not for exact replication, but for effective, relevant, and transformative next-generation application of core principles of a Christlike life.</a:t>
            </a:r>
          </a:p>
        </p:txBody>
      </p:sp>
      <p:pic>
        <p:nvPicPr>
          <p:cNvPr id="9" name="Picture 9"/>
          <p:cNvPicPr>
            <a:picLocks noChangeAspect="1"/>
          </p:cNvPicPr>
          <p:nvPr/>
        </p:nvPicPr>
        <p:blipFill>
          <a:blip r:embed="rId2"/>
          <a:srcRect/>
          <a:stretch>
            <a:fillRect/>
          </a:stretch>
        </p:blipFill>
        <p:spPr>
          <a:xfrm>
            <a:off x="1362367" y="9255990"/>
            <a:ext cx="1237436" cy="964426"/>
          </a:xfrm>
          <a:prstGeom prst="rect">
            <a:avLst/>
          </a:prstGeom>
        </p:spPr>
      </p:pic>
      <p:pic>
        <p:nvPicPr>
          <p:cNvPr id="10" name="Picture 10"/>
          <p:cNvPicPr>
            <a:picLocks noChangeAspect="1"/>
          </p:cNvPicPr>
          <p:nvPr/>
        </p:nvPicPr>
        <p:blipFill>
          <a:blip r:embed="rId3"/>
          <a:srcRect/>
          <a:stretch>
            <a:fillRect/>
          </a:stretch>
        </p:blipFill>
        <p:spPr>
          <a:xfrm>
            <a:off x="0" y="9094676"/>
            <a:ext cx="1125741" cy="11257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 name="TextBox 5">
            <a:extLst>
              <a:ext uri="{FF2B5EF4-FFF2-40B4-BE49-F238E27FC236}">
                <a16:creationId xmlns:a16="http://schemas.microsoft.com/office/drawing/2014/main" id="{F3D7F801-07C0-EB40-AD4C-FE2CD4ED43E7}"/>
              </a:ext>
            </a:extLst>
          </p:cNvPr>
          <p:cNvSpPr txBox="1"/>
          <p:nvPr/>
        </p:nvSpPr>
        <p:spPr>
          <a:xfrm>
            <a:off x="1400907" y="1650443"/>
            <a:ext cx="6847286" cy="4616648"/>
          </a:xfrm>
          <a:prstGeom prst="rect">
            <a:avLst/>
          </a:prstGeom>
        </p:spPr>
        <p:txBody>
          <a:bodyPr wrap="square" lIns="0" tIns="0" rIns="0" bIns="0" rtlCol="0" anchor="t">
            <a:spAutoFit/>
          </a:bodyPr>
          <a:lstStyle/>
          <a:p>
            <a:pPr marL="311283" lvl="1"/>
            <a:r>
              <a:rPr lang="en-US" sz="6000" dirty="0">
                <a:solidFill>
                  <a:srgbClr val="FBFFFC"/>
                </a:solidFill>
                <a:latin typeface="Lato"/>
              </a:rPr>
              <a:t>Anti-dialogue = A over B, issuing ‘communiques’ (orders, instructions)</a:t>
            </a:r>
          </a:p>
        </p:txBody>
      </p:sp>
      <p:sp>
        <p:nvSpPr>
          <p:cNvPr id="2" name="AutoShape 2"/>
          <p:cNvSpPr/>
          <p:nvPr/>
        </p:nvSpPr>
        <p:spPr>
          <a:xfrm>
            <a:off x="17008066" y="-551855"/>
            <a:ext cx="1279934" cy="11390709"/>
          </a:xfrm>
          <a:prstGeom prst="rect">
            <a:avLst/>
          </a:prstGeom>
          <a:solidFill>
            <a:srgbClr val="E2E6D9"/>
          </a:solidFill>
        </p:spPr>
      </p:sp>
      <p:pic>
        <p:nvPicPr>
          <p:cNvPr id="3" name="Picture 3"/>
          <p:cNvPicPr>
            <a:picLocks noChangeAspect="1"/>
          </p:cNvPicPr>
          <p:nvPr/>
        </p:nvPicPr>
        <p:blipFill>
          <a:blip r:embed="rId3"/>
          <a:srcRect/>
          <a:stretch>
            <a:fillRect/>
          </a:stretch>
        </p:blipFill>
        <p:spPr>
          <a:xfrm>
            <a:off x="17095877" y="4032774"/>
            <a:ext cx="1104313" cy="860674"/>
          </a:xfrm>
          <a:prstGeom prst="rect">
            <a:avLst/>
          </a:prstGeom>
        </p:spPr>
      </p:pic>
      <p:pic>
        <p:nvPicPr>
          <p:cNvPr id="4" name="Picture 4"/>
          <p:cNvPicPr>
            <a:picLocks noChangeAspect="1"/>
          </p:cNvPicPr>
          <p:nvPr/>
        </p:nvPicPr>
        <p:blipFill>
          <a:blip r:embed="rId4"/>
          <a:srcRect/>
          <a:stretch>
            <a:fillRect/>
          </a:stretch>
        </p:blipFill>
        <p:spPr>
          <a:xfrm>
            <a:off x="17054807" y="5067773"/>
            <a:ext cx="1186453" cy="1186453"/>
          </a:xfrm>
          <a:prstGeom prst="rect">
            <a:avLst/>
          </a:prstGeom>
        </p:spPr>
      </p:pic>
      <p:sp>
        <p:nvSpPr>
          <p:cNvPr id="5" name="TextBox 5"/>
          <p:cNvSpPr txBox="1"/>
          <p:nvPr/>
        </p:nvSpPr>
        <p:spPr>
          <a:xfrm>
            <a:off x="9144000" y="1562100"/>
            <a:ext cx="7056598" cy="5539978"/>
          </a:xfrm>
          <a:prstGeom prst="rect">
            <a:avLst/>
          </a:prstGeom>
        </p:spPr>
        <p:txBody>
          <a:bodyPr wrap="square" lIns="0" tIns="0" rIns="0" bIns="0" rtlCol="0" anchor="t">
            <a:spAutoFit/>
          </a:bodyPr>
          <a:lstStyle/>
          <a:p>
            <a:pPr marL="311284" lvl="1"/>
            <a:r>
              <a:rPr lang="en-US" sz="6000" dirty="0">
                <a:solidFill>
                  <a:srgbClr val="FBFFFC"/>
                </a:solidFill>
                <a:latin typeface="Lato"/>
              </a:rPr>
              <a:t>Real dialogue = A with B, in real communion and communication as they walk the road together</a:t>
            </a:r>
          </a:p>
        </p:txBody>
      </p:sp>
      <p:sp>
        <p:nvSpPr>
          <p:cNvPr id="7" name="TextBox 7"/>
          <p:cNvSpPr txBox="1"/>
          <p:nvPr/>
        </p:nvSpPr>
        <p:spPr>
          <a:xfrm>
            <a:off x="7228286" y="148519"/>
            <a:ext cx="2677587" cy="880110"/>
          </a:xfrm>
          <a:prstGeom prst="rect">
            <a:avLst/>
          </a:prstGeom>
        </p:spPr>
        <p:txBody>
          <a:bodyPr lIns="0" tIns="0" rIns="0" bIns="0" rtlCol="0" anchor="t">
            <a:spAutoFit/>
          </a:bodyPr>
          <a:lstStyle/>
          <a:p>
            <a:pPr algn="l">
              <a:lnSpc>
                <a:spcPts val="7140"/>
              </a:lnSpc>
            </a:pPr>
            <a:r>
              <a:rPr lang="en-US" sz="5100" dirty="0">
                <a:solidFill>
                  <a:srgbClr val="E2E6D9"/>
                </a:solidFill>
                <a:latin typeface="Oswald"/>
              </a:rPr>
              <a:t>DIALOGUE</a:t>
            </a:r>
          </a:p>
        </p:txBody>
      </p:sp>
      <p:grpSp>
        <p:nvGrpSpPr>
          <p:cNvPr id="16" name="Group 16"/>
          <p:cNvGrpSpPr/>
          <p:nvPr/>
        </p:nvGrpSpPr>
        <p:grpSpPr>
          <a:xfrm>
            <a:off x="2318909" y="7298354"/>
            <a:ext cx="2971468" cy="1981553"/>
            <a:chOff x="0" y="0"/>
            <a:chExt cx="2075840" cy="1268639"/>
          </a:xfrm>
        </p:grpSpPr>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70333" b="54522"/>
            <a:stretch>
              <a:fillRect/>
            </a:stretch>
          </p:blipFill>
          <p:spPr>
            <a:xfrm>
              <a:off x="0" y="0"/>
              <a:ext cx="615824" cy="667910"/>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73889" t="3100" b="57469"/>
            <a:stretch>
              <a:fillRect/>
            </a:stretch>
          </p:blipFill>
          <p:spPr>
            <a:xfrm>
              <a:off x="1533833" y="689555"/>
              <a:ext cx="542007" cy="579084"/>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0333" r="26432" b="57339"/>
            <a:stretch>
              <a:fillRect/>
            </a:stretch>
          </p:blipFill>
          <p:spPr>
            <a:xfrm rot="1554178">
              <a:off x="589187" y="354643"/>
              <a:ext cx="897467" cy="626533"/>
            </a:xfrm>
            <a:prstGeom prst="rect">
              <a:avLst/>
            </a:prstGeom>
          </p:spPr>
        </p:pic>
      </p:grpSp>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7469"/>
          <a:stretch>
            <a:fillRect/>
          </a:stretch>
        </p:blipFill>
        <p:spPr>
          <a:xfrm>
            <a:off x="11217993" y="7755731"/>
            <a:ext cx="3545365" cy="1066800"/>
          </a:xfrm>
          <a:prstGeom prst="rect">
            <a:avLst/>
          </a:prstGeom>
        </p:spPr>
      </p:pic>
      <p:cxnSp>
        <p:nvCxnSpPr>
          <p:cNvPr id="35" name="Conector recto 34">
            <a:extLst>
              <a:ext uri="{FF2B5EF4-FFF2-40B4-BE49-F238E27FC236}">
                <a16:creationId xmlns:a16="http://schemas.microsoft.com/office/drawing/2014/main" id="{4E4C859D-2C57-984F-94E9-6088169B0A89}"/>
              </a:ext>
            </a:extLst>
          </p:cNvPr>
          <p:cNvCxnSpPr/>
          <p:nvPr/>
        </p:nvCxnSpPr>
        <p:spPr>
          <a:xfrm>
            <a:off x="8542133" y="1181100"/>
            <a:ext cx="0" cy="910590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cxnSp>
        <p:nvCxnSpPr>
          <p:cNvPr id="37" name="Conector recto 36">
            <a:extLst>
              <a:ext uri="{FF2B5EF4-FFF2-40B4-BE49-F238E27FC236}">
                <a16:creationId xmlns:a16="http://schemas.microsoft.com/office/drawing/2014/main" id="{846A60F5-35F3-F34D-8D3D-4BD327556786}"/>
              </a:ext>
            </a:extLst>
          </p:cNvPr>
          <p:cNvCxnSpPr/>
          <p:nvPr/>
        </p:nvCxnSpPr>
        <p:spPr>
          <a:xfrm>
            <a:off x="0" y="1181100"/>
            <a:ext cx="17008066"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2873725" y="647700"/>
            <a:ext cx="15414275" cy="1895574"/>
          </a:xfrm>
          <a:prstGeom prst="rect">
            <a:avLst/>
          </a:prstGeom>
          <a:solidFill>
            <a:srgbClr val="000000"/>
          </a:solidFill>
        </p:spPr>
      </p:sp>
      <p:pic>
        <p:nvPicPr>
          <p:cNvPr id="3" name="Picture 3"/>
          <p:cNvPicPr>
            <a:picLocks noChangeAspect="1"/>
          </p:cNvPicPr>
          <p:nvPr/>
        </p:nvPicPr>
        <p:blipFill>
          <a:blip r:embed="rId2"/>
          <a:srcRect l="545" t="30834" b="26496"/>
          <a:stretch>
            <a:fillRect/>
          </a:stretch>
        </p:blipFill>
        <p:spPr>
          <a:xfrm rot="5400000">
            <a:off x="-5020558" y="3063294"/>
            <a:ext cx="12277106" cy="3511462"/>
          </a:xfrm>
          <a:prstGeom prst="rect">
            <a:avLst/>
          </a:prstGeom>
        </p:spPr>
      </p:pic>
      <p:sp>
        <p:nvSpPr>
          <p:cNvPr id="4" name="AutoShape 4"/>
          <p:cNvSpPr/>
          <p:nvPr/>
        </p:nvSpPr>
        <p:spPr>
          <a:xfrm>
            <a:off x="-2655671" y="8789402"/>
            <a:ext cx="5867106" cy="1663334"/>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1555199" y="9002917"/>
            <a:ext cx="1447530" cy="1128168"/>
          </a:xfrm>
          <a:prstGeom prst="rect">
            <a:avLst/>
          </a:prstGeom>
        </p:spPr>
      </p:pic>
      <p:pic>
        <p:nvPicPr>
          <p:cNvPr id="6" name="Picture 6"/>
          <p:cNvPicPr>
            <a:picLocks noChangeAspect="1"/>
          </p:cNvPicPr>
          <p:nvPr/>
        </p:nvPicPr>
        <p:blipFill>
          <a:blip r:embed="rId4"/>
          <a:srcRect/>
          <a:stretch>
            <a:fillRect/>
          </a:stretch>
        </p:blipFill>
        <p:spPr>
          <a:xfrm>
            <a:off x="0" y="8789402"/>
            <a:ext cx="1555199" cy="1555199"/>
          </a:xfrm>
          <a:prstGeom prst="rect">
            <a:avLst/>
          </a:prstGeom>
        </p:spPr>
      </p:pic>
      <p:sp>
        <p:nvSpPr>
          <p:cNvPr id="7" name="TextBox 7"/>
          <p:cNvSpPr txBox="1"/>
          <p:nvPr/>
        </p:nvSpPr>
        <p:spPr>
          <a:xfrm>
            <a:off x="3831586" y="3839432"/>
            <a:ext cx="13902557" cy="4985980"/>
          </a:xfrm>
          <a:prstGeom prst="rect">
            <a:avLst/>
          </a:prstGeom>
        </p:spPr>
        <p:txBody>
          <a:bodyPr lIns="0" tIns="0" rIns="0" bIns="0" rtlCol="0" anchor="t">
            <a:spAutoFit/>
          </a:bodyPr>
          <a:lstStyle/>
          <a:p>
            <a:pPr marL="301080" lvl="1"/>
            <a:r>
              <a:rPr lang="en-US" sz="5400" dirty="0">
                <a:solidFill>
                  <a:srgbClr val="E2E6D9"/>
                </a:solidFill>
                <a:latin typeface="Arimo Bold"/>
              </a:rPr>
              <a:t>Living a ‘confessional life’ together</a:t>
            </a:r>
          </a:p>
          <a:p>
            <a:pPr marL="301080" lvl="1"/>
            <a:endParaRPr lang="en-US" sz="5400" dirty="0">
              <a:solidFill>
                <a:srgbClr val="E2E6D9"/>
              </a:solidFill>
              <a:latin typeface="Arimo Bold"/>
            </a:endParaRPr>
          </a:p>
          <a:p>
            <a:pPr algn="ctr"/>
            <a:r>
              <a:rPr lang="en-US" sz="5400" dirty="0">
                <a:solidFill>
                  <a:srgbClr val="FBFFFC"/>
                </a:solidFill>
                <a:latin typeface="Arimo Italics"/>
              </a:rPr>
              <a:t>“Keep short accounts with God and men [people]…for without a willing spirit of confession, holiness is blocked from view, or proven untrue to others!”</a:t>
            </a:r>
          </a:p>
        </p:txBody>
      </p:sp>
      <p:sp>
        <p:nvSpPr>
          <p:cNvPr id="10" name="TextBox 10"/>
          <p:cNvSpPr txBox="1"/>
          <p:nvPr/>
        </p:nvSpPr>
        <p:spPr>
          <a:xfrm>
            <a:off x="6385188" y="1085453"/>
            <a:ext cx="11145056" cy="1020068"/>
          </a:xfrm>
          <a:prstGeom prst="rect">
            <a:avLst/>
          </a:prstGeom>
        </p:spPr>
        <p:txBody>
          <a:bodyPr lIns="0" tIns="0" rIns="0" bIns="0" rtlCol="0" anchor="t">
            <a:spAutoFit/>
          </a:bodyPr>
          <a:lstStyle/>
          <a:p>
            <a:pPr algn="r">
              <a:lnSpc>
                <a:spcPts val="8400"/>
              </a:lnSpc>
            </a:pPr>
            <a:r>
              <a:rPr lang="en-US" sz="6000" dirty="0">
                <a:solidFill>
                  <a:srgbClr val="C9E265"/>
                </a:solidFill>
                <a:latin typeface="Oswald"/>
              </a:rPr>
              <a:t>CONNECT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413286" y="538488"/>
            <a:ext cx="14666948" cy="2105255"/>
          </a:xfrm>
          <a:prstGeom prst="rect">
            <a:avLst/>
          </a:prstGeom>
          <a:solidFill>
            <a:srgbClr val="000000"/>
          </a:solidFill>
        </p:spPr>
      </p:sp>
      <p:pic>
        <p:nvPicPr>
          <p:cNvPr id="3" name="Picture 3"/>
          <p:cNvPicPr>
            <a:picLocks noChangeAspect="1"/>
          </p:cNvPicPr>
          <p:nvPr/>
        </p:nvPicPr>
        <p:blipFill>
          <a:blip r:embed="rId2"/>
          <a:srcRect l="63035"/>
          <a:stretch>
            <a:fillRect/>
          </a:stretch>
        </p:blipFill>
        <p:spPr>
          <a:xfrm>
            <a:off x="13936828" y="0"/>
            <a:ext cx="4561589" cy="8229600"/>
          </a:xfrm>
          <a:prstGeom prst="rect">
            <a:avLst/>
          </a:prstGeom>
        </p:spPr>
      </p:pic>
      <p:sp>
        <p:nvSpPr>
          <p:cNvPr id="4" name="AutoShape 4"/>
          <p:cNvSpPr/>
          <p:nvPr/>
        </p:nvSpPr>
        <p:spPr>
          <a:xfrm>
            <a:off x="13445034" y="7643256"/>
            <a:ext cx="6755533" cy="2105255"/>
          </a:xfrm>
          <a:prstGeom prst="rect">
            <a:avLst/>
          </a:prstGeom>
          <a:solidFill>
            <a:srgbClr val="E2E6D9"/>
          </a:solidFill>
        </p:spPr>
      </p:sp>
      <p:pic>
        <p:nvPicPr>
          <p:cNvPr id="5" name="Picture 5"/>
          <p:cNvPicPr>
            <a:picLocks noChangeAspect="1"/>
          </p:cNvPicPr>
          <p:nvPr/>
        </p:nvPicPr>
        <p:blipFill>
          <a:blip r:embed="rId3"/>
          <a:srcRect/>
          <a:stretch>
            <a:fillRect/>
          </a:stretch>
        </p:blipFill>
        <p:spPr>
          <a:xfrm>
            <a:off x="15953158" y="8131800"/>
            <a:ext cx="1447530" cy="1128168"/>
          </a:xfrm>
          <a:prstGeom prst="rect">
            <a:avLst/>
          </a:prstGeom>
        </p:spPr>
      </p:pic>
      <p:pic>
        <p:nvPicPr>
          <p:cNvPr id="6" name="Picture 6"/>
          <p:cNvPicPr>
            <a:picLocks noChangeAspect="1"/>
          </p:cNvPicPr>
          <p:nvPr/>
        </p:nvPicPr>
        <p:blipFill>
          <a:blip r:embed="rId4"/>
          <a:srcRect/>
          <a:stretch>
            <a:fillRect/>
          </a:stretch>
        </p:blipFill>
        <p:spPr>
          <a:xfrm>
            <a:off x="14108661" y="7918284"/>
            <a:ext cx="1555199" cy="1555199"/>
          </a:xfrm>
          <a:prstGeom prst="rect">
            <a:avLst/>
          </a:prstGeom>
        </p:spPr>
      </p:pic>
      <p:sp>
        <p:nvSpPr>
          <p:cNvPr id="7" name="TextBox 7"/>
          <p:cNvSpPr txBox="1"/>
          <p:nvPr/>
        </p:nvSpPr>
        <p:spPr>
          <a:xfrm>
            <a:off x="923543" y="3371363"/>
            <a:ext cx="12019796" cy="6102120"/>
          </a:xfrm>
          <a:prstGeom prst="rect">
            <a:avLst/>
          </a:prstGeom>
        </p:spPr>
        <p:txBody>
          <a:bodyPr wrap="square" lIns="0" tIns="0" rIns="0" bIns="0" rtlCol="0" anchor="t">
            <a:spAutoFit/>
          </a:bodyPr>
          <a:lstStyle/>
          <a:p>
            <a:r>
              <a:rPr lang="en-US" sz="5400" dirty="0">
                <a:solidFill>
                  <a:srgbClr val="E2E6D9"/>
                </a:solidFill>
                <a:latin typeface="Lato Bold"/>
              </a:rPr>
              <a:t>The restoration of the Imago Dei (Image of God):</a:t>
            </a:r>
          </a:p>
          <a:p>
            <a:endParaRPr lang="en-US" sz="5400" dirty="0">
              <a:solidFill>
                <a:srgbClr val="E2E6D9"/>
              </a:solidFill>
              <a:latin typeface="Lato Bold"/>
            </a:endParaRPr>
          </a:p>
          <a:p>
            <a:pPr marL="986880" lvl="1" indent="-685800">
              <a:buFont typeface="Arial" panose="020B0604020202020204" pitchFamily="34" charset="0"/>
              <a:buChar char="•"/>
            </a:pPr>
            <a:r>
              <a:rPr lang="en-US" sz="5400" dirty="0">
                <a:solidFill>
                  <a:srgbClr val="E2E6D9"/>
                </a:solidFill>
                <a:latin typeface="Lato Bold"/>
              </a:rPr>
              <a:t>Right relationship with God</a:t>
            </a:r>
          </a:p>
          <a:p>
            <a:pPr marL="986880" lvl="1" indent="-685800">
              <a:buFont typeface="Arial" panose="020B0604020202020204" pitchFamily="34" charset="0"/>
              <a:buChar char="•"/>
            </a:pPr>
            <a:r>
              <a:rPr lang="en-US" sz="5400" dirty="0">
                <a:solidFill>
                  <a:srgbClr val="E2E6D9"/>
                </a:solidFill>
                <a:latin typeface="Lato Bold"/>
              </a:rPr>
              <a:t>Right relationship with others</a:t>
            </a:r>
          </a:p>
          <a:p>
            <a:pPr marL="986880" lvl="1" indent="-685800">
              <a:buFont typeface="Arial" panose="020B0604020202020204" pitchFamily="34" charset="0"/>
              <a:buChar char="•"/>
            </a:pPr>
            <a:r>
              <a:rPr lang="en-US" sz="5400" dirty="0">
                <a:solidFill>
                  <a:srgbClr val="E2E6D9"/>
                </a:solidFill>
                <a:latin typeface="Lato Bold"/>
              </a:rPr>
              <a:t>Right relationship with creation</a:t>
            </a:r>
          </a:p>
          <a:p>
            <a:pPr marL="986879" lvl="1" indent="-685800">
              <a:buFont typeface="Arial" panose="020B0604020202020204" pitchFamily="34" charset="0"/>
              <a:buChar char="•"/>
            </a:pPr>
            <a:r>
              <a:rPr lang="en-US" sz="5400" dirty="0">
                <a:solidFill>
                  <a:srgbClr val="E2E6D9"/>
                </a:solidFill>
                <a:latin typeface="Lato Bold"/>
              </a:rPr>
              <a:t>Right relationship with myself</a:t>
            </a:r>
          </a:p>
          <a:p>
            <a:pPr algn="l">
              <a:lnSpc>
                <a:spcPts val="2644"/>
              </a:lnSpc>
            </a:pPr>
            <a:endParaRPr lang="en-US" sz="1200" dirty="0">
              <a:solidFill>
                <a:srgbClr val="E2E6D9"/>
              </a:solidFill>
              <a:latin typeface="Arimo Bold"/>
            </a:endParaRPr>
          </a:p>
        </p:txBody>
      </p:sp>
      <p:sp>
        <p:nvSpPr>
          <p:cNvPr id="10" name="TextBox 10"/>
          <p:cNvSpPr txBox="1"/>
          <p:nvPr/>
        </p:nvSpPr>
        <p:spPr>
          <a:xfrm>
            <a:off x="923543" y="1181100"/>
            <a:ext cx="12492183" cy="910506"/>
          </a:xfrm>
          <a:prstGeom prst="rect">
            <a:avLst/>
          </a:prstGeom>
        </p:spPr>
        <p:txBody>
          <a:bodyPr wrap="square" lIns="0" tIns="0" rIns="0" bIns="0" rtlCol="0" anchor="t">
            <a:spAutoFit/>
          </a:bodyPr>
          <a:lstStyle/>
          <a:p>
            <a:pPr algn="l">
              <a:lnSpc>
                <a:spcPts val="7140"/>
              </a:lnSpc>
            </a:pPr>
            <a:r>
              <a:rPr lang="en-US" sz="6000" dirty="0">
                <a:solidFill>
                  <a:srgbClr val="C9E265"/>
                </a:solidFill>
                <a:latin typeface="Oswald"/>
              </a:rPr>
              <a:t>CONFESSIONAL LIFE AND RIGHTEOUSNESS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1725</TotalTime>
  <Words>1178</Words>
  <Application>Microsoft Macintosh PowerPoint</Application>
  <PresentationFormat>Personalizado</PresentationFormat>
  <Paragraphs>162</Paragraphs>
  <Slides>35</Slides>
  <Notes>10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35</vt:i4>
      </vt:variant>
    </vt:vector>
  </HeadingPairs>
  <TitlesOfParts>
    <vt:vector size="47" baseType="lpstr">
      <vt:lpstr>Arimo</vt:lpstr>
      <vt:lpstr>Lato Italics</vt:lpstr>
      <vt:lpstr>Arimo Bold Italics</vt:lpstr>
      <vt:lpstr>Arimo Bold</vt:lpstr>
      <vt:lpstr>Calibri</vt:lpstr>
      <vt:lpstr>Arimo Italics</vt:lpstr>
      <vt:lpstr>Lato Bold</vt:lpstr>
      <vt:lpstr>Arial</vt:lpstr>
      <vt:lpstr>Oswald</vt:lpstr>
      <vt:lpstr>Lato Bold Italics</vt:lpstr>
      <vt:lpstr>Lato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 PPT MI propuesta</dc:title>
  <cp:lastModifiedBy>Microsoft Office User</cp:lastModifiedBy>
  <cp:revision>32</cp:revision>
  <dcterms:created xsi:type="dcterms:W3CDTF">2006-08-16T00:00:00Z</dcterms:created>
  <dcterms:modified xsi:type="dcterms:W3CDTF">2021-04-07T17:39:18Z</dcterms:modified>
  <dc:identifier>DAEY8v8KN6k</dc:identifier>
</cp:coreProperties>
</file>