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4" r:id="rId2"/>
    <p:sldId id="274" r:id="rId3"/>
    <p:sldId id="278" r:id="rId4"/>
    <p:sldId id="301" r:id="rId5"/>
    <p:sldId id="291" r:id="rId6"/>
    <p:sldId id="302" r:id="rId7"/>
    <p:sldId id="304" r:id="rId8"/>
    <p:sldId id="305" r:id="rId9"/>
    <p:sldId id="267" r:id="rId10"/>
    <p:sldId id="293" r:id="rId11"/>
    <p:sldId id="306" r:id="rId12"/>
    <p:sldId id="307" r:id="rId13"/>
    <p:sldId id="292" r:id="rId14"/>
    <p:sldId id="283" r:id="rId15"/>
    <p:sldId id="295" r:id="rId16"/>
    <p:sldId id="308" r:id="rId17"/>
    <p:sldId id="294" r:id="rId18"/>
    <p:sldId id="309" r:id="rId19"/>
    <p:sldId id="310" r:id="rId20"/>
    <p:sldId id="311" r:id="rId21"/>
    <p:sldId id="312" r:id="rId22"/>
    <p:sldId id="313"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F3E"/>
    <a:srgbClr val="51788B"/>
    <a:srgbClr val="82CDDE"/>
    <a:srgbClr val="203943"/>
    <a:srgbClr val="615073"/>
    <a:srgbClr val="4E3E5B"/>
    <a:srgbClr val="4191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93"/>
    <p:restoredTop sz="96281"/>
  </p:normalViewPr>
  <p:slideViewPr>
    <p:cSldViewPr snapToGrid="0" snapToObjects="1">
      <p:cViewPr varScale="1">
        <p:scale>
          <a:sx n="82" d="100"/>
          <a:sy n="82" d="100"/>
        </p:scale>
        <p:origin x="7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A5ED-3F3E-124C-8CF0-821BBFF6A1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4E6541-03F9-F84A-9DB3-6AAE9D39E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89C8E-E5DD-6943-9489-602371DCF86D}"/>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5" name="Footer Placeholder 4">
            <a:extLst>
              <a:ext uri="{FF2B5EF4-FFF2-40B4-BE49-F238E27FC236}">
                <a16:creationId xmlns:a16="http://schemas.microsoft.com/office/drawing/2014/main" id="{35AE1E62-D352-604D-AEFF-2442822BE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E7A84-A56D-2B43-B002-5F22F754A1F4}"/>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84534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EF9F-2F9A-1241-A1DD-082819D17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F95243-5EB8-1B4C-94F4-8D0B1057FA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B8677-4C0A-BC4E-97E2-EC58A2906AB3}"/>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5" name="Footer Placeholder 4">
            <a:extLst>
              <a:ext uri="{FF2B5EF4-FFF2-40B4-BE49-F238E27FC236}">
                <a16:creationId xmlns:a16="http://schemas.microsoft.com/office/drawing/2014/main" id="{6186C59F-7C41-C34B-BB80-15B45E705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8F154-C2EB-4740-BF0B-4985C6CA5D6A}"/>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149320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E75817-71EC-6D4E-81ED-1364556DA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70C1A-7EC3-3B4F-9148-1AA4B73702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5C977-2887-CD4E-AA43-D236552D6FE3}"/>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5" name="Footer Placeholder 4">
            <a:extLst>
              <a:ext uri="{FF2B5EF4-FFF2-40B4-BE49-F238E27FC236}">
                <a16:creationId xmlns:a16="http://schemas.microsoft.com/office/drawing/2014/main" id="{D95B3322-5291-3547-B147-FECE54BD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E3273-D272-9E4E-BA9C-3FFFCB571298}"/>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47749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2BF4-960C-6F44-BCEC-0DB7EE913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189B29-1464-8341-90F6-52ACE583A7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3FA7A-E907-EF45-BD52-E1F44C12CE18}"/>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5" name="Footer Placeholder 4">
            <a:extLst>
              <a:ext uri="{FF2B5EF4-FFF2-40B4-BE49-F238E27FC236}">
                <a16:creationId xmlns:a16="http://schemas.microsoft.com/office/drawing/2014/main" id="{9A3B507A-A1D6-6C4C-8370-A72B63794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DBF0C-86ED-3747-B886-D6756E01D581}"/>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103522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249F-427E-3F43-A225-31F3DD185A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188BAC-7FCF-B744-BBE3-58AE96D2F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A5630D-56A4-F44F-A677-096CAB8DD033}"/>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5" name="Footer Placeholder 4">
            <a:extLst>
              <a:ext uri="{FF2B5EF4-FFF2-40B4-BE49-F238E27FC236}">
                <a16:creationId xmlns:a16="http://schemas.microsoft.com/office/drawing/2014/main" id="{6CB5F671-2CA1-1A4B-B665-02A9E4733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C19A2-154A-FF45-96B3-7AF67BC90239}"/>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307158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044E-C816-8C49-AD94-FB9E661D6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869A2A-D5A5-244F-9774-AD0BC0D23A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183B0C-096C-3745-AA33-D23E4DFEC9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CB2A4-3AFE-544C-840A-DD862B11046A}"/>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6" name="Footer Placeholder 5">
            <a:extLst>
              <a:ext uri="{FF2B5EF4-FFF2-40B4-BE49-F238E27FC236}">
                <a16:creationId xmlns:a16="http://schemas.microsoft.com/office/drawing/2014/main" id="{31FF3903-3501-FB4C-951B-3B4C45AD9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2651E8-9E3D-7140-93BF-F001806EBFFD}"/>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301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666C-7AA6-D949-85F1-5394723A7C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8CDAD3-2AF4-F246-BDA3-9B25A96D7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49FEBB-DB1C-B84A-AF4A-68028F6163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E1B3EC-41C4-464E-99B3-B7AEC9C28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23F3B1-5F9C-F041-B366-422DB6417B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4F0017-52EB-1647-B012-838225BC4F9D}"/>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8" name="Footer Placeholder 7">
            <a:extLst>
              <a:ext uri="{FF2B5EF4-FFF2-40B4-BE49-F238E27FC236}">
                <a16:creationId xmlns:a16="http://schemas.microsoft.com/office/drawing/2014/main" id="{3D7045FE-CD06-C14E-9638-84FC8C3071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F7B070-8E7D-3D4D-90E1-0D43CE9024EA}"/>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414699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39BD-D7E8-6447-86D0-D415237FD2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6994DE-E6B7-E742-8804-BAD8717B1A15}"/>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4" name="Footer Placeholder 3">
            <a:extLst>
              <a:ext uri="{FF2B5EF4-FFF2-40B4-BE49-F238E27FC236}">
                <a16:creationId xmlns:a16="http://schemas.microsoft.com/office/drawing/2014/main" id="{BA9E5F4F-5DF3-E74E-9061-5854A66367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112284-7118-FB47-9665-89FC09969D2B}"/>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4371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DB5C4-A7BE-464E-8181-C93F06A79FF7}"/>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3" name="Footer Placeholder 2">
            <a:extLst>
              <a:ext uri="{FF2B5EF4-FFF2-40B4-BE49-F238E27FC236}">
                <a16:creationId xmlns:a16="http://schemas.microsoft.com/office/drawing/2014/main" id="{1A1C337B-2B91-7645-8613-AC0BDA2D0E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7106D6-B424-DF47-A50D-08923A4C7106}"/>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422758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24DE-6584-C343-A5E2-C641133246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1F5060-4D05-B743-BBD3-54354C2929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F5CD75-A413-B745-90F1-ED392854F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4CEA92-91EE-9B44-9612-6CABE6183C68}"/>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6" name="Footer Placeholder 5">
            <a:extLst>
              <a:ext uri="{FF2B5EF4-FFF2-40B4-BE49-F238E27FC236}">
                <a16:creationId xmlns:a16="http://schemas.microsoft.com/office/drawing/2014/main" id="{A515BB66-4CEE-5F48-A4A7-5EDF18B5C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E67DE-7DA5-7141-9A93-40FE55178032}"/>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378062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5E1F-D428-1046-B81E-A9D5F39DE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AFEA10-8CF6-5345-8CE1-76BA80740D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F6BB45-D436-334E-A5D2-B6DC7A503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E5B5DF-0EDF-9B43-89E1-C83D878617D7}"/>
              </a:ext>
            </a:extLst>
          </p:cNvPr>
          <p:cNvSpPr>
            <a:spLocks noGrp="1"/>
          </p:cNvSpPr>
          <p:nvPr>
            <p:ph type="dt" sz="half" idx="10"/>
          </p:nvPr>
        </p:nvSpPr>
        <p:spPr/>
        <p:txBody>
          <a:bodyPr/>
          <a:lstStyle/>
          <a:p>
            <a:fld id="{4BC6BADF-FCFF-914C-A4B7-088B81807B6A}" type="datetimeFigureOut">
              <a:rPr lang="en-US" smtClean="0"/>
              <a:t>8/2/2022</a:t>
            </a:fld>
            <a:endParaRPr lang="en-US"/>
          </a:p>
        </p:txBody>
      </p:sp>
      <p:sp>
        <p:nvSpPr>
          <p:cNvPr id="6" name="Footer Placeholder 5">
            <a:extLst>
              <a:ext uri="{FF2B5EF4-FFF2-40B4-BE49-F238E27FC236}">
                <a16:creationId xmlns:a16="http://schemas.microsoft.com/office/drawing/2014/main" id="{BE6CADBE-13B1-8E45-8BBE-F6D6F62CDC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89A54-FB42-6E4F-98E6-013342A46E45}"/>
              </a:ext>
            </a:extLst>
          </p:cNvPr>
          <p:cNvSpPr>
            <a:spLocks noGrp="1"/>
          </p:cNvSpPr>
          <p:nvPr>
            <p:ph type="sldNum" sz="quarter" idx="12"/>
          </p:nvPr>
        </p:nvSpPr>
        <p:spPr/>
        <p:txBody>
          <a:bodyPr/>
          <a:lstStyle/>
          <a:p>
            <a:fld id="{3E4BF2E8-6A09-EB40-9122-E6D717FAA7A0}" type="slidenum">
              <a:rPr lang="en-US" smtClean="0"/>
              <a:t>‹Nº›</a:t>
            </a:fld>
            <a:endParaRPr lang="en-US"/>
          </a:p>
        </p:txBody>
      </p:sp>
    </p:spTree>
    <p:extLst>
      <p:ext uri="{BB962C8B-B14F-4D97-AF65-F5344CB8AC3E}">
        <p14:creationId xmlns:p14="http://schemas.microsoft.com/office/powerpoint/2010/main" val="279097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A99A8-E206-1145-9FD0-BB72A2DA01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6A5982-58EB-6A42-9C84-BC7BD60D53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F6D22-C239-DD4C-81CD-17A40207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6BADF-FCFF-914C-A4B7-088B81807B6A}" type="datetimeFigureOut">
              <a:rPr lang="en-US" smtClean="0"/>
              <a:t>8/2/2022</a:t>
            </a:fld>
            <a:endParaRPr lang="en-US"/>
          </a:p>
        </p:txBody>
      </p:sp>
      <p:sp>
        <p:nvSpPr>
          <p:cNvPr id="5" name="Footer Placeholder 4">
            <a:extLst>
              <a:ext uri="{FF2B5EF4-FFF2-40B4-BE49-F238E27FC236}">
                <a16:creationId xmlns:a16="http://schemas.microsoft.com/office/drawing/2014/main" id="{7216B115-D588-A145-872D-B676AD806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A1263F-93FC-0D4D-9750-36AB22419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BF2E8-6A09-EB40-9122-E6D717FAA7A0}" type="slidenum">
              <a:rPr lang="en-US" smtClean="0"/>
              <a:t>‹Nº›</a:t>
            </a:fld>
            <a:endParaRPr lang="en-US"/>
          </a:p>
        </p:txBody>
      </p:sp>
    </p:spTree>
    <p:extLst>
      <p:ext uri="{BB962C8B-B14F-4D97-AF65-F5344CB8AC3E}">
        <p14:creationId xmlns:p14="http://schemas.microsoft.com/office/powerpoint/2010/main" val="384841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2BB193-D228-6A4B-9E10-FC73C65FA368}"/>
              </a:ext>
            </a:extLst>
          </p:cNvPr>
          <p:cNvSpPr/>
          <p:nvPr/>
        </p:nvSpPr>
        <p:spPr>
          <a:xfrm>
            <a:off x="2095500" y="2836068"/>
            <a:ext cx="8001000" cy="1185863"/>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3F3E"/>
              </a:solidFill>
            </a:endParaRPr>
          </a:p>
        </p:txBody>
      </p:sp>
      <p:sp>
        <p:nvSpPr>
          <p:cNvPr id="6" name="Title 1">
            <a:extLst>
              <a:ext uri="{FF2B5EF4-FFF2-40B4-BE49-F238E27FC236}">
                <a16:creationId xmlns:a16="http://schemas.microsoft.com/office/drawing/2014/main" id="{E2DCB764-E207-4142-8F2D-4C02FCE41E86}"/>
              </a:ext>
            </a:extLst>
          </p:cNvPr>
          <p:cNvSpPr txBox="1">
            <a:spLocks/>
          </p:cNvSpPr>
          <p:nvPr/>
        </p:nvSpPr>
        <p:spPr>
          <a:xfrm>
            <a:off x="523875" y="2850203"/>
            <a:ext cx="11144250" cy="1185863"/>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5200" b="1" dirty="0">
                <a:solidFill>
                  <a:schemeClr val="bg1"/>
                </a:solidFill>
                <a:latin typeface="Verdana" panose="020B0604030504040204" pitchFamily="34" charset="0"/>
                <a:ea typeface="Verdana" panose="020B0604030504040204" pitchFamily="34" charset="0"/>
                <a:cs typeface="Verdana" panose="020B0604030504040204" pitchFamily="34" charset="0"/>
              </a:rPr>
              <a:t>Tell Your Story</a:t>
            </a:r>
          </a:p>
          <a:p>
            <a:pPr>
              <a:tabLst>
                <a:tab pos="1593850" algn="l"/>
              </a:tabLst>
            </a:pP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tabLst>
                <a:tab pos="1593850" algn="l"/>
              </a:tabLst>
            </a:pPr>
            <a:r>
              <a:rPr lang="en-US" sz="3600" i="1" dirty="0" err="1">
                <a:solidFill>
                  <a:schemeClr val="bg1"/>
                </a:solidFill>
                <a:latin typeface="Verdana" panose="020B0604030504040204" pitchFamily="34" charset="0"/>
                <a:ea typeface="Verdana" panose="020B0604030504040204" pitchFamily="34" charset="0"/>
                <a:cs typeface="Verdana" panose="020B0604030504040204" pitchFamily="34" charset="0"/>
              </a:rPr>
              <a:t>Cuenta</a:t>
            </a:r>
            <a:r>
              <a:rPr lang="en-US" sz="3600" i="1" dirty="0">
                <a:solidFill>
                  <a:schemeClr val="bg1"/>
                </a:solidFill>
                <a:latin typeface="Verdana" panose="020B0604030504040204" pitchFamily="34" charset="0"/>
                <a:ea typeface="Verdana" panose="020B0604030504040204" pitchFamily="34" charset="0"/>
                <a:cs typeface="Verdana" panose="020B0604030504040204" pitchFamily="34" charset="0"/>
              </a:rPr>
              <a:t> Tu Historia</a:t>
            </a:r>
          </a:p>
        </p:txBody>
      </p:sp>
    </p:spTree>
    <p:extLst>
      <p:ext uri="{BB962C8B-B14F-4D97-AF65-F5344CB8AC3E}">
        <p14:creationId xmlns:p14="http://schemas.microsoft.com/office/powerpoint/2010/main" val="203967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B7ECD826-0898-DE4B-BC10-5B14DCD43432}"/>
              </a:ext>
            </a:extLst>
          </p:cNvPr>
          <p:cNvSpPr txBox="1">
            <a:spLocks noGrp="1"/>
          </p:cNvSpPr>
          <p:nvPr>
            <p:ph type="ctrTitle"/>
          </p:nvPr>
        </p:nvSpPr>
        <p:spPr>
          <a:xfrm>
            <a:off x="1121678" y="2358980"/>
            <a:ext cx="10172482" cy="978729"/>
          </a:xfrm>
          <a:prstGeom prst="rect">
            <a:avLst/>
          </a:prstGeom>
          <a:noFill/>
        </p:spPr>
        <p:txBody>
          <a:bodyPr wrap="square" rtlCol="0" anchor="ctr">
            <a:spAutoFit/>
          </a:bodyPr>
          <a:lstStyle/>
          <a:p>
            <a:pPr algn="ct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WHY SHARING STORIES MATTERS LOCALLY</a:t>
            </a:r>
          </a:p>
        </p:txBody>
      </p:sp>
      <p:sp>
        <p:nvSpPr>
          <p:cNvPr id="2" name="TextBox 1">
            <a:extLst>
              <a:ext uri="{FF2B5EF4-FFF2-40B4-BE49-F238E27FC236}">
                <a16:creationId xmlns:a16="http://schemas.microsoft.com/office/drawing/2014/main" id="{5836A422-B623-8A4B-0465-F0DED7711F97}"/>
              </a:ext>
            </a:extLst>
          </p:cNvPr>
          <p:cNvSpPr txBox="1"/>
          <p:nvPr/>
        </p:nvSpPr>
        <p:spPr>
          <a:xfrm>
            <a:off x="1757363" y="3520292"/>
            <a:ext cx="8901112" cy="954107"/>
          </a:xfrm>
          <a:prstGeom prst="rect">
            <a:avLst/>
          </a:prstGeom>
          <a:noFill/>
        </p:spPr>
        <p:txBody>
          <a:bodyPr wrap="square" rtlCol="0">
            <a:spAutoFit/>
          </a:bodyPr>
          <a:lstStyle/>
          <a:p>
            <a:pPr algn="ct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Porqué</a:t>
            </a: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 es </a:t>
            </a: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importante</a:t>
            </a: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compartir</a:t>
            </a: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historias</a:t>
            </a: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localmente</a:t>
            </a:r>
            <a:endPar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270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45555-12AD-4040-A8B4-B3D020981D00}"/>
              </a:ext>
            </a:extLst>
          </p:cNvPr>
          <p:cNvSpPr/>
          <p:nvPr/>
        </p:nvSpPr>
        <p:spPr>
          <a:xfrm>
            <a:off x="2139043" y="-4961"/>
            <a:ext cx="8001000" cy="1606329"/>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3F3E"/>
              </a:solidFill>
            </a:endParaRPr>
          </a:p>
        </p:txBody>
      </p:sp>
      <p:sp>
        <p:nvSpPr>
          <p:cNvPr id="6" name="Title 1">
            <a:extLst>
              <a:ext uri="{FF2B5EF4-FFF2-40B4-BE49-F238E27FC236}">
                <a16:creationId xmlns:a16="http://schemas.microsoft.com/office/drawing/2014/main" id="{5041E178-45E8-9A40-B61E-80F51CDE28D0}"/>
              </a:ext>
            </a:extLst>
          </p:cNvPr>
          <p:cNvSpPr txBox="1">
            <a:spLocks/>
          </p:cNvSpPr>
          <p:nvPr/>
        </p:nvSpPr>
        <p:spPr>
          <a:xfrm>
            <a:off x="567418" y="159126"/>
            <a:ext cx="11144250" cy="692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Your local context</a:t>
            </a:r>
          </a:p>
        </p:txBody>
      </p:sp>
      <p:sp>
        <p:nvSpPr>
          <p:cNvPr id="7" name="Title 9">
            <a:extLst>
              <a:ext uri="{FF2B5EF4-FFF2-40B4-BE49-F238E27FC236}">
                <a16:creationId xmlns:a16="http://schemas.microsoft.com/office/drawing/2014/main" id="{03A2106D-BBFE-E041-8414-3BD9ED98FC2D}"/>
              </a:ext>
            </a:extLst>
          </p:cNvPr>
          <p:cNvSpPr txBox="1">
            <a:spLocks/>
          </p:cNvSpPr>
          <p:nvPr/>
        </p:nvSpPr>
        <p:spPr>
          <a:xfrm>
            <a:off x="567418" y="1931112"/>
            <a:ext cx="4811406" cy="3539430"/>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lnSpc>
                <a:spcPct val="1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Informs people about your projects</a:t>
            </a:r>
          </a:p>
          <a:p>
            <a:pPr marL="457200" indent="-457200" algn="l">
              <a:lnSpc>
                <a:spcPct val="1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Entices people to get involved</a:t>
            </a:r>
          </a:p>
          <a:p>
            <a:pPr marL="457200" indent="-457200" algn="l">
              <a:lnSpc>
                <a:spcPct val="1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Allows for partnership opportunities</a:t>
            </a:r>
          </a:p>
        </p:txBody>
      </p:sp>
      <p:sp>
        <p:nvSpPr>
          <p:cNvPr id="2" name="Rectangle 1">
            <a:extLst>
              <a:ext uri="{FF2B5EF4-FFF2-40B4-BE49-F238E27FC236}">
                <a16:creationId xmlns:a16="http://schemas.microsoft.com/office/drawing/2014/main" id="{59342945-2726-AC06-770A-651CDE225D05}"/>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BDC1C6"/>
                </a:solidFill>
                <a:effectLst/>
                <a:latin typeface="Roboto" panose="02000000000000000000"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FE6FDC0-9BDE-88F3-D73F-AEB1068B3524}"/>
              </a:ext>
            </a:extLst>
          </p:cNvPr>
          <p:cNvSpPr txBox="1"/>
          <p:nvPr/>
        </p:nvSpPr>
        <p:spPr>
          <a:xfrm>
            <a:off x="2580640" y="799906"/>
            <a:ext cx="7030720" cy="954107"/>
          </a:xfrm>
          <a:prstGeom prst="rect">
            <a:avLst/>
          </a:prstGeom>
          <a:noFill/>
        </p:spPr>
        <p:txBody>
          <a:bodyPr wrap="square" rtlCol="0">
            <a:spAutoFit/>
          </a:bodyPr>
          <a:lstStyle/>
          <a:p>
            <a:pPr algn="ctr"/>
            <a:r>
              <a:rPr lang="en-US" altLang="en-US" sz="2800" i="1" dirty="0">
                <a:solidFill>
                  <a:srgbClr val="E8EAED"/>
                </a:solidFill>
                <a:latin typeface="inherit"/>
              </a:rPr>
              <a:t>Tu </a:t>
            </a:r>
            <a:r>
              <a:rPr lang="en-US" altLang="en-US" sz="2800" i="1" dirty="0" err="1">
                <a:solidFill>
                  <a:srgbClr val="E8EAED"/>
                </a:solidFill>
                <a:latin typeface="inherit"/>
              </a:rPr>
              <a:t>contexto</a:t>
            </a:r>
            <a:r>
              <a:rPr lang="en-US" altLang="en-US" sz="2800" i="1" dirty="0">
                <a:solidFill>
                  <a:srgbClr val="E8EAED"/>
                </a:solidFill>
                <a:latin typeface="inherit"/>
              </a:rPr>
              <a:t> local</a:t>
            </a:r>
            <a:endParaRPr lang="en-US" altLang="en-US" sz="1050" i="1" dirty="0"/>
          </a:p>
          <a:p>
            <a:pPr algn="ctr"/>
            <a:endPar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B064BE96-0646-1B5A-AA81-DEABC9EA1937}"/>
              </a:ext>
            </a:extLst>
          </p:cNvPr>
          <p:cNvSpPr txBox="1"/>
          <p:nvPr/>
        </p:nvSpPr>
        <p:spPr>
          <a:xfrm>
            <a:off x="5593976" y="1931112"/>
            <a:ext cx="6030606" cy="3108543"/>
          </a:xfrm>
          <a:prstGeom prst="rect">
            <a:avLst/>
          </a:prstGeom>
          <a:noFill/>
        </p:spPr>
        <p:txBody>
          <a:bodyPr wrap="square" rtlCol="0">
            <a:spAutoFit/>
          </a:bodyPr>
          <a:lstStyle/>
          <a:p>
            <a:pPr marL="285750" indent="-285750">
              <a:buFont typeface="Arial" panose="020B0604020202020204" pitchFamily="34" charset="0"/>
              <a:buChar char="•"/>
            </a:pP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Informa a la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gente</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sobre</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tus</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proyectos</a:t>
            </a:r>
            <a:endPar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Incita</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 las personas a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buscar</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formas</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de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participar</a:t>
            </a:r>
            <a:endPar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Permite</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oportunidades</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para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socios</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en</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el</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logro</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de la meta de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su</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ministerio</a:t>
            </a:r>
            <a:endPar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080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45555-12AD-4040-A8B4-B3D020981D00}"/>
              </a:ext>
            </a:extLst>
          </p:cNvPr>
          <p:cNvSpPr/>
          <p:nvPr/>
        </p:nvSpPr>
        <p:spPr>
          <a:xfrm>
            <a:off x="2139043" y="-4961"/>
            <a:ext cx="8001000" cy="1606329"/>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3F3E"/>
              </a:solidFill>
            </a:endParaRPr>
          </a:p>
        </p:txBody>
      </p:sp>
      <p:sp>
        <p:nvSpPr>
          <p:cNvPr id="6" name="Title 1">
            <a:extLst>
              <a:ext uri="{FF2B5EF4-FFF2-40B4-BE49-F238E27FC236}">
                <a16:creationId xmlns:a16="http://schemas.microsoft.com/office/drawing/2014/main" id="{5041E178-45E8-9A40-B61E-80F51CDE28D0}"/>
              </a:ext>
            </a:extLst>
          </p:cNvPr>
          <p:cNvSpPr txBox="1">
            <a:spLocks/>
          </p:cNvSpPr>
          <p:nvPr/>
        </p:nvSpPr>
        <p:spPr>
          <a:xfrm>
            <a:off x="567418" y="159126"/>
            <a:ext cx="11144250" cy="692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Be a resource for others</a:t>
            </a:r>
          </a:p>
        </p:txBody>
      </p:sp>
      <p:sp>
        <p:nvSpPr>
          <p:cNvPr id="7" name="Title 9">
            <a:extLst>
              <a:ext uri="{FF2B5EF4-FFF2-40B4-BE49-F238E27FC236}">
                <a16:creationId xmlns:a16="http://schemas.microsoft.com/office/drawing/2014/main" id="{03A2106D-BBFE-E041-8414-3BD9ED98FC2D}"/>
              </a:ext>
            </a:extLst>
          </p:cNvPr>
          <p:cNvSpPr txBox="1">
            <a:spLocks/>
          </p:cNvSpPr>
          <p:nvPr/>
        </p:nvSpPr>
        <p:spPr>
          <a:xfrm>
            <a:off x="567418" y="1992668"/>
            <a:ext cx="11144250" cy="3416320"/>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lnSpc>
                <a:spcPct val="1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The Flow of Information and Ideas - </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El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flujo</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de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información</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e ideas</a:t>
            </a:r>
            <a:endPar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00000"/>
              </a:lnSpc>
              <a:buFont typeface="Arial" panose="020B0604020202020204" pitchFamily="34" charset="0"/>
              <a:buChar char="•"/>
            </a:pP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Cultures and context can be a difficult to bridge to cross - </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Las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culturas</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y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los</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contextos</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pueden</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ser un Puente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difícil</a:t>
            </a:r>
            <a:r>
              <a:rPr lang="en-US" sz="2800" i="1" dirty="0">
                <a:solidFill>
                  <a:srgbClr val="3E3F3E"/>
                </a:solidFill>
                <a:latin typeface="Verdana" panose="020B0604030504040204" pitchFamily="34" charset="0"/>
                <a:ea typeface="Verdana" panose="020B0604030504040204" pitchFamily="34" charset="0"/>
                <a:cs typeface="Verdana" panose="020B0604030504040204" pitchFamily="34" charset="0"/>
              </a:rPr>
              <a:t> de </a:t>
            </a:r>
            <a:r>
              <a:rPr lang="en-US" sz="2800" i="1" dirty="0" err="1">
                <a:solidFill>
                  <a:srgbClr val="3E3F3E"/>
                </a:solidFill>
                <a:latin typeface="Verdana" panose="020B0604030504040204" pitchFamily="34" charset="0"/>
                <a:ea typeface="Verdana" panose="020B0604030504040204" pitchFamily="34" charset="0"/>
                <a:cs typeface="Verdana" panose="020B0604030504040204" pitchFamily="34" charset="0"/>
              </a:rPr>
              <a:t>cruzar</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00000"/>
              </a:lnSpc>
              <a:buFont typeface="Arial" panose="020B0604020202020204" pitchFamily="34" charset="0"/>
              <a:buChar char="•"/>
            </a:pPr>
            <a:endPar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9342945-2726-AC06-770A-651CDE225D05}"/>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BDC1C6"/>
                </a:solidFill>
                <a:effectLst/>
                <a:latin typeface="Roboto" panose="02000000000000000000"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FE6FDC0-9BDE-88F3-D73F-AEB1068B3524}"/>
              </a:ext>
            </a:extLst>
          </p:cNvPr>
          <p:cNvSpPr txBox="1"/>
          <p:nvPr/>
        </p:nvSpPr>
        <p:spPr>
          <a:xfrm>
            <a:off x="2580640" y="799906"/>
            <a:ext cx="7030720" cy="954107"/>
          </a:xfrm>
          <a:prstGeom prst="rect">
            <a:avLst/>
          </a:prstGeom>
          <a:noFill/>
        </p:spPr>
        <p:txBody>
          <a:bodyPr wrap="square" rtlCol="0">
            <a:spAutoFit/>
          </a:bodyPr>
          <a:lstStyle/>
          <a:p>
            <a:pPr algn="ctr"/>
            <a:r>
              <a:rPr lang="en-US" altLang="en-US" sz="2800" i="1" dirty="0">
                <a:solidFill>
                  <a:srgbClr val="E8EAED"/>
                </a:solidFill>
                <a:latin typeface="inherit"/>
              </a:rPr>
              <a:t>Ser un </a:t>
            </a:r>
            <a:r>
              <a:rPr lang="en-US" altLang="en-US" sz="2800" i="1" dirty="0" err="1">
                <a:solidFill>
                  <a:srgbClr val="E8EAED"/>
                </a:solidFill>
                <a:latin typeface="inherit"/>
              </a:rPr>
              <a:t>recurso</a:t>
            </a:r>
            <a:r>
              <a:rPr lang="en-US" altLang="en-US" sz="2800" i="1" dirty="0">
                <a:solidFill>
                  <a:srgbClr val="E8EAED"/>
                </a:solidFill>
                <a:latin typeface="inherit"/>
              </a:rPr>
              <a:t> para </a:t>
            </a:r>
            <a:r>
              <a:rPr lang="en-US" altLang="en-US" sz="2800" i="1" dirty="0" err="1">
                <a:solidFill>
                  <a:srgbClr val="E8EAED"/>
                </a:solidFill>
                <a:latin typeface="inherit"/>
              </a:rPr>
              <a:t>otros</a:t>
            </a:r>
            <a:endParaRPr lang="en-US" altLang="en-US" sz="1050" i="1" dirty="0"/>
          </a:p>
          <a:p>
            <a:pPr algn="ctr"/>
            <a:endPar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7769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9">
            <a:extLst>
              <a:ext uri="{FF2B5EF4-FFF2-40B4-BE49-F238E27FC236}">
                <a16:creationId xmlns:a16="http://schemas.microsoft.com/office/drawing/2014/main" id="{A605210D-58AA-4E4A-8C3E-16B1E7DDB89F}"/>
              </a:ext>
            </a:extLst>
          </p:cNvPr>
          <p:cNvSpPr txBox="1">
            <a:spLocks noGrp="1"/>
          </p:cNvSpPr>
          <p:nvPr>
            <p:ph type="ctrTitle"/>
          </p:nvPr>
        </p:nvSpPr>
        <p:spPr>
          <a:xfrm>
            <a:off x="962526" y="3078135"/>
            <a:ext cx="10924674" cy="701731"/>
          </a:xfrm>
          <a:prstGeom prst="rect">
            <a:avLst/>
          </a:prstGeom>
          <a:noFill/>
        </p:spPr>
        <p:txBody>
          <a:bodyPr wrap="square" rtlCol="0" anchor="ctr">
            <a:spAutoFit/>
          </a:bodyPr>
          <a:lstStyle/>
          <a:p>
            <a:pPr algn="ctr"/>
            <a:r>
              <a:rPr lang="en-US" sz="4400" b="1" dirty="0">
                <a:solidFill>
                  <a:srgbClr val="3E3F3E"/>
                </a:solidFill>
                <a:latin typeface="Verdana" panose="020B0604030504040204" pitchFamily="34" charset="0"/>
                <a:ea typeface="Verdana" panose="020B0604030504040204" pitchFamily="34" charset="0"/>
                <a:cs typeface="Verdana" panose="020B0604030504040204" pitchFamily="34" charset="0"/>
              </a:rPr>
              <a:t>Break! - ¡</a:t>
            </a:r>
            <a:r>
              <a:rPr lang="en-US" sz="4400" b="1" dirty="0" err="1">
                <a:solidFill>
                  <a:srgbClr val="3E3F3E"/>
                </a:solidFill>
                <a:latin typeface="Verdana" panose="020B0604030504040204" pitchFamily="34" charset="0"/>
                <a:ea typeface="Verdana" panose="020B0604030504040204" pitchFamily="34" charset="0"/>
                <a:cs typeface="Verdana" panose="020B0604030504040204" pitchFamily="34" charset="0"/>
              </a:rPr>
              <a:t>Receso</a:t>
            </a:r>
            <a:r>
              <a:rPr lang="en-US" sz="4400" b="1" dirty="0">
                <a:solidFill>
                  <a:srgbClr val="3E3F3E"/>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04892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C3E24D-5E64-2A29-60D6-937A56489BDE}"/>
              </a:ext>
            </a:extLst>
          </p:cNvPr>
          <p:cNvSpPr>
            <a:spLocks noGrp="1"/>
          </p:cNvSpPr>
          <p:nvPr>
            <p:ph type="ctrTitle"/>
          </p:nvPr>
        </p:nvSpPr>
        <p:spPr>
          <a:xfrm>
            <a:off x="1524000" y="3146612"/>
            <a:ext cx="9144000" cy="1008810"/>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Tell me your story</a:t>
            </a:r>
            <a:br>
              <a:rPr lang="en-US" b="1" i="1" dirty="0">
                <a:latin typeface="Verdana" panose="020B0604030504040204" pitchFamily="34" charset="0"/>
                <a:ea typeface="Verdana" panose="020B0604030504040204" pitchFamily="34" charset="0"/>
                <a:cs typeface="Verdana" panose="020B0604030504040204" pitchFamily="34" charset="0"/>
              </a:rPr>
            </a:br>
            <a:r>
              <a:rPr lang="en-US" i="1" dirty="0" err="1">
                <a:latin typeface="Verdana" panose="020B0604030504040204" pitchFamily="34" charset="0"/>
                <a:ea typeface="Verdana" panose="020B0604030504040204" pitchFamily="34" charset="0"/>
                <a:cs typeface="Verdana" panose="020B0604030504040204" pitchFamily="34" charset="0"/>
              </a:rPr>
              <a:t>Cuéntame</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tu</a:t>
            </a:r>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err="1">
                <a:latin typeface="Verdana" panose="020B0604030504040204" pitchFamily="34" charset="0"/>
                <a:ea typeface="Verdana" panose="020B0604030504040204" pitchFamily="34" charset="0"/>
                <a:cs typeface="Verdana" panose="020B0604030504040204" pitchFamily="34" charset="0"/>
              </a:rPr>
              <a:t>historia</a:t>
            </a:r>
            <a:endParaRPr lang="en-US"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519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6D7744E8-0C98-BD4E-936A-139EB42F4FAE}"/>
              </a:ext>
            </a:extLst>
          </p:cNvPr>
          <p:cNvSpPr txBox="1">
            <a:spLocks noGrp="1"/>
          </p:cNvSpPr>
          <p:nvPr>
            <p:ph type="ctrTitle"/>
          </p:nvPr>
        </p:nvSpPr>
        <p:spPr>
          <a:xfrm>
            <a:off x="-2" y="2726411"/>
            <a:ext cx="12192000" cy="701731"/>
          </a:xfrm>
          <a:prstGeom prst="rect">
            <a:avLst/>
          </a:prstGeom>
          <a:noFill/>
        </p:spPr>
        <p:txBody>
          <a:bodyPr wrap="square" rtlCol="0" anchor="ctr">
            <a:spAutoFit/>
          </a:bodyPr>
          <a:lstStyle/>
          <a:p>
            <a:pPr algn="ctr"/>
            <a:r>
              <a:rPr lang="en-US" sz="4400" b="1" dirty="0">
                <a:solidFill>
                  <a:srgbClr val="3E3F3E"/>
                </a:solidFill>
                <a:latin typeface="Verdana" panose="020B0604030504040204" pitchFamily="34" charset="0"/>
                <a:ea typeface="Verdana" panose="020B0604030504040204" pitchFamily="34" charset="0"/>
                <a:cs typeface="Verdana" panose="020B0604030504040204" pitchFamily="34" charset="0"/>
              </a:rPr>
              <a:t>Why telling stories matters globally</a:t>
            </a:r>
          </a:p>
        </p:txBody>
      </p:sp>
      <p:sp>
        <p:nvSpPr>
          <p:cNvPr id="2" name="TextBox 1">
            <a:extLst>
              <a:ext uri="{FF2B5EF4-FFF2-40B4-BE49-F238E27FC236}">
                <a16:creationId xmlns:a16="http://schemas.microsoft.com/office/drawing/2014/main" id="{F6A53067-12ED-4029-59A1-17FFEDAF6F2E}"/>
              </a:ext>
            </a:extLst>
          </p:cNvPr>
          <p:cNvSpPr txBox="1"/>
          <p:nvPr/>
        </p:nvSpPr>
        <p:spPr>
          <a:xfrm>
            <a:off x="1214715" y="3428142"/>
            <a:ext cx="9762565" cy="984885"/>
          </a:xfrm>
          <a:prstGeom prst="rect">
            <a:avLst/>
          </a:prstGeom>
          <a:noFill/>
        </p:spPr>
        <p:txBody>
          <a:bodyPr wrap="square" rtlCol="0">
            <a:spAutoFit/>
          </a:bodyPr>
          <a:lstStyle/>
          <a:p>
            <a:r>
              <a:rPr lang="en-US" sz="4000" i="1" dirty="0" err="1"/>
              <a:t>Porqué</a:t>
            </a:r>
            <a:r>
              <a:rPr lang="en-US" sz="4000" i="1" dirty="0"/>
              <a:t> </a:t>
            </a:r>
            <a:r>
              <a:rPr lang="en-US" sz="4000" i="1" dirty="0" err="1"/>
              <a:t>contar</a:t>
            </a:r>
            <a:r>
              <a:rPr lang="en-US" sz="4000" i="1" dirty="0"/>
              <a:t> </a:t>
            </a:r>
            <a:r>
              <a:rPr lang="en-US" sz="4000" i="1" dirty="0" err="1"/>
              <a:t>historias</a:t>
            </a:r>
            <a:r>
              <a:rPr lang="en-US" sz="4000" i="1" dirty="0"/>
              <a:t> </a:t>
            </a:r>
            <a:r>
              <a:rPr lang="en-US" sz="4000" i="1" dirty="0" err="1"/>
              <a:t>importa</a:t>
            </a:r>
            <a:r>
              <a:rPr lang="en-US" sz="4000" i="1" dirty="0"/>
              <a:t> a </a:t>
            </a:r>
            <a:r>
              <a:rPr lang="en-US" sz="4000" i="1" dirty="0" err="1"/>
              <a:t>nivel</a:t>
            </a:r>
            <a:r>
              <a:rPr lang="en-US" sz="4000" i="1" dirty="0"/>
              <a:t> global </a:t>
            </a:r>
          </a:p>
          <a:p>
            <a:endParaRPr lang="en-US" dirty="0"/>
          </a:p>
        </p:txBody>
      </p:sp>
    </p:spTree>
    <p:extLst>
      <p:ext uri="{BB962C8B-B14F-4D97-AF65-F5344CB8AC3E}">
        <p14:creationId xmlns:p14="http://schemas.microsoft.com/office/powerpoint/2010/main" val="414641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45555-12AD-4040-A8B4-B3D020981D00}"/>
              </a:ext>
            </a:extLst>
          </p:cNvPr>
          <p:cNvSpPr/>
          <p:nvPr/>
        </p:nvSpPr>
        <p:spPr>
          <a:xfrm>
            <a:off x="2139043" y="-2066"/>
            <a:ext cx="8001000" cy="1706880"/>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3F3E"/>
              </a:solidFill>
            </a:endParaRPr>
          </a:p>
        </p:txBody>
      </p:sp>
      <p:sp>
        <p:nvSpPr>
          <p:cNvPr id="6" name="Title 1">
            <a:extLst>
              <a:ext uri="{FF2B5EF4-FFF2-40B4-BE49-F238E27FC236}">
                <a16:creationId xmlns:a16="http://schemas.microsoft.com/office/drawing/2014/main" id="{5041E178-45E8-9A40-B61E-80F51CDE28D0}"/>
              </a:ext>
            </a:extLst>
          </p:cNvPr>
          <p:cNvSpPr txBox="1">
            <a:spLocks/>
          </p:cNvSpPr>
          <p:nvPr/>
        </p:nvSpPr>
        <p:spPr>
          <a:xfrm>
            <a:off x="567418" y="246458"/>
            <a:ext cx="11144250" cy="692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Global Impact</a:t>
            </a:r>
          </a:p>
        </p:txBody>
      </p:sp>
      <p:sp>
        <p:nvSpPr>
          <p:cNvPr id="2" name="TextBox 1">
            <a:extLst>
              <a:ext uri="{FF2B5EF4-FFF2-40B4-BE49-F238E27FC236}">
                <a16:creationId xmlns:a16="http://schemas.microsoft.com/office/drawing/2014/main" id="{B97CB311-FD94-E592-EC7B-189947121F51}"/>
              </a:ext>
            </a:extLst>
          </p:cNvPr>
          <p:cNvSpPr txBox="1"/>
          <p:nvPr/>
        </p:nvSpPr>
        <p:spPr>
          <a:xfrm>
            <a:off x="2722880" y="939404"/>
            <a:ext cx="6827520" cy="523220"/>
          </a:xfrm>
          <a:prstGeom prst="rect">
            <a:avLst/>
          </a:prstGeom>
          <a:noFill/>
        </p:spPr>
        <p:txBody>
          <a:bodyPr wrap="square" rtlCol="0">
            <a:spAutoFit/>
          </a:bodyPr>
          <a:lstStyle/>
          <a:p>
            <a:pPr algn="ct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Impacto</a:t>
            </a: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 Global</a:t>
            </a:r>
          </a:p>
        </p:txBody>
      </p:sp>
      <p:sp>
        <p:nvSpPr>
          <p:cNvPr id="4" name="Content Placeholder 3">
            <a:extLst>
              <a:ext uri="{FF2B5EF4-FFF2-40B4-BE49-F238E27FC236}">
                <a16:creationId xmlns:a16="http://schemas.microsoft.com/office/drawing/2014/main" id="{C3E3BDB2-FB55-5EA3-A945-26485A1EED27}"/>
              </a:ext>
            </a:extLst>
          </p:cNvPr>
          <p:cNvSpPr>
            <a:spLocks noGrp="1"/>
          </p:cNvSpPr>
          <p:nvPr>
            <p:ph sz="half" idx="1"/>
          </p:nvPr>
        </p:nvSpPr>
        <p:spPr>
          <a:xfrm>
            <a:off x="838200" y="1953338"/>
            <a:ext cx="5181600" cy="4351338"/>
          </a:xfrm>
        </p:spPr>
        <p:txBody>
          <a:bodyPr>
            <a:normAutofit lnSpcReduction="10000"/>
          </a:bodyPr>
          <a:lstStyle/>
          <a:p>
            <a:pPr>
              <a:lnSpc>
                <a:spcPct val="160000"/>
              </a:lnSpc>
            </a:pPr>
            <a:r>
              <a:rPr lang="en-US" sz="3200" dirty="0"/>
              <a:t>Disciple Makers</a:t>
            </a:r>
          </a:p>
          <a:p>
            <a:pPr>
              <a:lnSpc>
                <a:spcPct val="160000"/>
              </a:lnSpc>
            </a:pPr>
            <a:r>
              <a:rPr lang="en-US" sz="3200" dirty="0"/>
              <a:t>Innovation</a:t>
            </a:r>
          </a:p>
          <a:p>
            <a:pPr>
              <a:lnSpc>
                <a:spcPct val="160000"/>
              </a:lnSpc>
            </a:pPr>
            <a:r>
              <a:rPr lang="en-US" sz="3200" dirty="0"/>
              <a:t>Ministry</a:t>
            </a:r>
          </a:p>
          <a:p>
            <a:pPr>
              <a:lnSpc>
                <a:spcPct val="160000"/>
              </a:lnSpc>
            </a:pPr>
            <a:r>
              <a:rPr lang="en-US" sz="3200" dirty="0"/>
              <a:t>Fundraising</a:t>
            </a:r>
          </a:p>
          <a:p>
            <a:pPr>
              <a:lnSpc>
                <a:spcPct val="160000"/>
              </a:lnSpc>
            </a:pPr>
            <a:r>
              <a:rPr lang="en-US" sz="3200" dirty="0"/>
              <a:t>Global Impact</a:t>
            </a:r>
          </a:p>
        </p:txBody>
      </p:sp>
      <p:sp>
        <p:nvSpPr>
          <p:cNvPr id="8" name="Content Placeholder 7">
            <a:extLst>
              <a:ext uri="{FF2B5EF4-FFF2-40B4-BE49-F238E27FC236}">
                <a16:creationId xmlns:a16="http://schemas.microsoft.com/office/drawing/2014/main" id="{9C240FC9-D3FB-239F-49B6-8561F7DFB358}"/>
              </a:ext>
            </a:extLst>
          </p:cNvPr>
          <p:cNvSpPr>
            <a:spLocks noGrp="1"/>
          </p:cNvSpPr>
          <p:nvPr>
            <p:ph sz="half" idx="2"/>
          </p:nvPr>
        </p:nvSpPr>
        <p:spPr>
          <a:xfrm>
            <a:off x="6172200" y="1953338"/>
            <a:ext cx="5181600" cy="4351338"/>
          </a:xfrm>
        </p:spPr>
        <p:txBody>
          <a:bodyPr>
            <a:normAutofit lnSpcReduction="10000"/>
          </a:bodyPr>
          <a:lstStyle/>
          <a:p>
            <a:pPr>
              <a:lnSpc>
                <a:spcPct val="160000"/>
              </a:lnSpc>
            </a:pPr>
            <a:r>
              <a:rPr lang="en-US" sz="3200" i="1" dirty="0" err="1"/>
              <a:t>Hacedores</a:t>
            </a:r>
            <a:r>
              <a:rPr lang="en-US" sz="3200" i="1" dirty="0"/>
              <a:t> de </a:t>
            </a:r>
            <a:r>
              <a:rPr lang="en-US" sz="3200" i="1" dirty="0" err="1"/>
              <a:t>discípulos</a:t>
            </a:r>
            <a:endParaRPr lang="en-US" sz="3200" i="1" dirty="0"/>
          </a:p>
          <a:p>
            <a:pPr>
              <a:lnSpc>
                <a:spcPct val="160000"/>
              </a:lnSpc>
            </a:pPr>
            <a:r>
              <a:rPr lang="en-US" sz="3200" i="1" dirty="0" err="1"/>
              <a:t>Innovación</a:t>
            </a:r>
            <a:endParaRPr lang="en-US" sz="3200" i="1" dirty="0"/>
          </a:p>
          <a:p>
            <a:pPr>
              <a:lnSpc>
                <a:spcPct val="160000"/>
              </a:lnSpc>
            </a:pPr>
            <a:r>
              <a:rPr lang="en-US" sz="3200" i="1" dirty="0" err="1"/>
              <a:t>Ministerio</a:t>
            </a:r>
            <a:endParaRPr lang="en-US" sz="3200" i="1" dirty="0"/>
          </a:p>
          <a:p>
            <a:pPr>
              <a:lnSpc>
                <a:spcPct val="160000"/>
              </a:lnSpc>
            </a:pPr>
            <a:r>
              <a:rPr lang="en-US" sz="3200" i="1" dirty="0" err="1"/>
              <a:t>Recaudación</a:t>
            </a:r>
            <a:r>
              <a:rPr lang="en-US" sz="3200" i="1" dirty="0"/>
              <a:t> de </a:t>
            </a:r>
            <a:r>
              <a:rPr lang="en-US" sz="3200" i="1" dirty="0" err="1"/>
              <a:t>fondos</a:t>
            </a:r>
            <a:endParaRPr lang="en-US" sz="3200" i="1" dirty="0"/>
          </a:p>
          <a:p>
            <a:pPr>
              <a:lnSpc>
                <a:spcPct val="160000"/>
              </a:lnSpc>
            </a:pPr>
            <a:r>
              <a:rPr lang="en-US" sz="3200" i="1" dirty="0" err="1"/>
              <a:t>Impacto</a:t>
            </a:r>
            <a:r>
              <a:rPr lang="en-US" sz="3200" i="1" dirty="0"/>
              <a:t> global</a:t>
            </a:r>
          </a:p>
        </p:txBody>
      </p:sp>
    </p:spTree>
    <p:extLst>
      <p:ext uri="{BB962C8B-B14F-4D97-AF65-F5344CB8AC3E}">
        <p14:creationId xmlns:p14="http://schemas.microsoft.com/office/powerpoint/2010/main" val="113713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8BE697D-B8B6-CA42-BB9B-8B85DFB80160}"/>
              </a:ext>
            </a:extLst>
          </p:cNvPr>
          <p:cNvSpPr txBox="1">
            <a:spLocks noGrp="1"/>
          </p:cNvSpPr>
          <p:nvPr>
            <p:ph type="ctrTitle"/>
          </p:nvPr>
        </p:nvSpPr>
        <p:spPr>
          <a:xfrm>
            <a:off x="849086" y="2727269"/>
            <a:ext cx="10493828" cy="701731"/>
          </a:xfrm>
          <a:prstGeom prst="rect">
            <a:avLst/>
          </a:prstGeom>
          <a:noFill/>
        </p:spPr>
        <p:txBody>
          <a:bodyPr wrap="square" rtlCol="0" anchor="ctr">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Identifying your story</a:t>
            </a:r>
          </a:p>
        </p:txBody>
      </p:sp>
      <p:sp>
        <p:nvSpPr>
          <p:cNvPr id="2" name="TextBox 1">
            <a:extLst>
              <a:ext uri="{FF2B5EF4-FFF2-40B4-BE49-F238E27FC236}">
                <a16:creationId xmlns:a16="http://schemas.microsoft.com/office/drawing/2014/main" id="{AD88EFA3-4208-1970-2AAD-33AE32484577}"/>
              </a:ext>
            </a:extLst>
          </p:cNvPr>
          <p:cNvSpPr txBox="1"/>
          <p:nvPr/>
        </p:nvSpPr>
        <p:spPr>
          <a:xfrm>
            <a:off x="1550894" y="3429000"/>
            <a:ext cx="9090212" cy="677108"/>
          </a:xfrm>
          <a:prstGeom prst="rect">
            <a:avLst/>
          </a:prstGeom>
          <a:noFill/>
        </p:spPr>
        <p:txBody>
          <a:bodyPr wrap="square" rtlCol="0">
            <a:spAutoFit/>
          </a:bodyPr>
          <a:lstStyle/>
          <a:p>
            <a:pPr algn="ctr"/>
            <a:r>
              <a:rPr lang="en-US" sz="3800" i="1" dirty="0" err="1">
                <a:solidFill>
                  <a:schemeClr val="bg1"/>
                </a:solidFill>
                <a:latin typeface="Verdana" panose="020B0604030504040204" pitchFamily="34" charset="0"/>
                <a:ea typeface="Verdana" panose="020B0604030504040204" pitchFamily="34" charset="0"/>
                <a:cs typeface="Verdana" panose="020B0604030504040204" pitchFamily="34" charset="0"/>
              </a:rPr>
              <a:t>Identificando</a:t>
            </a:r>
            <a:r>
              <a:rPr lang="en-US" sz="38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800" i="1" dirty="0" err="1">
                <a:solidFill>
                  <a:schemeClr val="bg1"/>
                </a:solidFill>
                <a:latin typeface="Verdana" panose="020B0604030504040204" pitchFamily="34" charset="0"/>
                <a:ea typeface="Verdana" panose="020B0604030504040204" pitchFamily="34" charset="0"/>
                <a:cs typeface="Verdana" panose="020B0604030504040204" pitchFamily="34" charset="0"/>
              </a:rPr>
              <a:t>tu</a:t>
            </a:r>
            <a:r>
              <a:rPr lang="en-US" sz="38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800" i="1" dirty="0" err="1">
                <a:solidFill>
                  <a:schemeClr val="bg1"/>
                </a:solidFill>
                <a:latin typeface="Verdana" panose="020B0604030504040204" pitchFamily="34" charset="0"/>
                <a:ea typeface="Verdana" panose="020B0604030504040204" pitchFamily="34" charset="0"/>
                <a:cs typeface="Verdana" panose="020B0604030504040204" pitchFamily="34" charset="0"/>
              </a:rPr>
              <a:t>historia</a:t>
            </a:r>
            <a:endParaRPr lang="en-US" sz="3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6689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45555-12AD-4040-A8B4-B3D020981D00}"/>
              </a:ext>
            </a:extLst>
          </p:cNvPr>
          <p:cNvSpPr/>
          <p:nvPr/>
        </p:nvSpPr>
        <p:spPr>
          <a:xfrm>
            <a:off x="2095500" y="-48399"/>
            <a:ext cx="8001000" cy="1149637"/>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3F3E"/>
              </a:solidFill>
            </a:endParaRPr>
          </a:p>
        </p:txBody>
      </p:sp>
      <p:sp>
        <p:nvSpPr>
          <p:cNvPr id="6" name="Title 1">
            <a:extLst>
              <a:ext uri="{FF2B5EF4-FFF2-40B4-BE49-F238E27FC236}">
                <a16:creationId xmlns:a16="http://schemas.microsoft.com/office/drawing/2014/main" id="{5041E178-45E8-9A40-B61E-80F51CDE28D0}"/>
              </a:ext>
            </a:extLst>
          </p:cNvPr>
          <p:cNvSpPr txBox="1">
            <a:spLocks/>
          </p:cNvSpPr>
          <p:nvPr/>
        </p:nvSpPr>
        <p:spPr>
          <a:xfrm>
            <a:off x="523875" y="228600"/>
            <a:ext cx="11144250" cy="692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News — </a:t>
            </a:r>
            <a:r>
              <a:rPr lang="en-US" sz="3600" b="1" i="1" dirty="0" err="1">
                <a:solidFill>
                  <a:schemeClr val="bg1"/>
                </a:solidFill>
                <a:latin typeface="Verdana" panose="020B0604030504040204" pitchFamily="34" charset="0"/>
                <a:ea typeface="Verdana" panose="020B0604030504040204" pitchFamily="34" charset="0"/>
                <a:cs typeface="Verdana" panose="020B0604030504040204" pitchFamily="34" charset="0"/>
              </a:rPr>
              <a:t>Noticias</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9">
            <a:extLst>
              <a:ext uri="{FF2B5EF4-FFF2-40B4-BE49-F238E27FC236}">
                <a16:creationId xmlns:a16="http://schemas.microsoft.com/office/drawing/2014/main" id="{03A2106D-BBFE-E041-8414-3BD9ED98FC2D}"/>
              </a:ext>
            </a:extLst>
          </p:cNvPr>
          <p:cNvSpPr txBox="1">
            <a:spLocks/>
          </p:cNvSpPr>
          <p:nvPr/>
        </p:nvSpPr>
        <p:spPr>
          <a:xfrm>
            <a:off x="523875" y="1955327"/>
            <a:ext cx="11144250" cy="2947345"/>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lnSpc>
                <a:spcPct val="150000"/>
              </a:lnSpc>
              <a:buFont typeface="Arial" panose="020B0604020202020204" pitchFamily="34" charset="0"/>
              <a:buChar char="•"/>
            </a:pPr>
            <a:r>
              <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rPr>
              <a:t>Social Media Post</a:t>
            </a:r>
          </a:p>
          <a:p>
            <a:pPr marL="457200" indent="-457200" algn="l">
              <a:lnSpc>
                <a:spcPct val="150000"/>
              </a:lnSpc>
              <a:buFont typeface="Arial" panose="020B0604020202020204" pitchFamily="34" charset="0"/>
              <a:buChar char="•"/>
            </a:pP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Publicación</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en</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 redes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sociales</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p>
          <a:p>
            <a:pPr marL="457200" indent="-457200" algn="l">
              <a:lnSpc>
                <a:spcPct val="150000"/>
              </a:lnSpc>
              <a:buFont typeface="Arial" panose="020B0604020202020204" pitchFamily="34" charset="0"/>
              <a:buChar char="•"/>
            </a:pPr>
            <a:r>
              <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rPr>
              <a:t>Articles</a:t>
            </a:r>
          </a:p>
          <a:p>
            <a:pPr marL="457200" indent="-457200" algn="l">
              <a:lnSpc>
                <a:spcPct val="150000"/>
              </a:lnSpc>
              <a:buFont typeface="Arial" panose="020B0604020202020204" pitchFamily="34" charset="0"/>
              <a:buChar char="•"/>
            </a:pP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Artículos</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9342945-2726-AC06-770A-651CDE225D05}"/>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BDC1C6"/>
                </a:solidFill>
                <a:effectLst/>
                <a:latin typeface="Roboto" panose="02000000000000000000"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786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45555-12AD-4040-A8B4-B3D020981D00}"/>
              </a:ext>
            </a:extLst>
          </p:cNvPr>
          <p:cNvSpPr/>
          <p:nvPr/>
        </p:nvSpPr>
        <p:spPr>
          <a:xfrm>
            <a:off x="2095500" y="-48399"/>
            <a:ext cx="8001000" cy="1608258"/>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3F3E"/>
              </a:solidFill>
            </a:endParaRPr>
          </a:p>
        </p:txBody>
      </p:sp>
      <p:sp>
        <p:nvSpPr>
          <p:cNvPr id="6" name="Title 1">
            <a:extLst>
              <a:ext uri="{FF2B5EF4-FFF2-40B4-BE49-F238E27FC236}">
                <a16:creationId xmlns:a16="http://schemas.microsoft.com/office/drawing/2014/main" id="{5041E178-45E8-9A40-B61E-80F51CDE28D0}"/>
              </a:ext>
            </a:extLst>
          </p:cNvPr>
          <p:cNvSpPr txBox="1">
            <a:spLocks/>
          </p:cNvSpPr>
          <p:nvPr/>
        </p:nvSpPr>
        <p:spPr>
          <a:xfrm>
            <a:off x="523875" y="228599"/>
            <a:ext cx="11144250" cy="13312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4100" b="1" dirty="0">
                <a:solidFill>
                  <a:schemeClr val="bg1"/>
                </a:solidFill>
                <a:latin typeface="Verdana" panose="020B0604030504040204" pitchFamily="34" charset="0"/>
                <a:ea typeface="Verdana" panose="020B0604030504040204" pitchFamily="34" charset="0"/>
                <a:cs typeface="Verdana" panose="020B0604030504040204" pitchFamily="34" charset="0"/>
              </a:rPr>
              <a:t>News Stories </a:t>
            </a:r>
          </a:p>
          <a:p>
            <a:pPr>
              <a:tabLst>
                <a:tab pos="1593850" algn="l"/>
              </a:tabLst>
            </a:pPr>
            <a:r>
              <a:rPr lang="en-US" sz="32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200" i="1" dirty="0" err="1">
                <a:solidFill>
                  <a:schemeClr val="bg1"/>
                </a:solidFill>
                <a:latin typeface="Verdana" panose="020B0604030504040204" pitchFamily="34" charset="0"/>
                <a:ea typeface="Verdana" panose="020B0604030504040204" pitchFamily="34" charset="0"/>
                <a:cs typeface="Verdana" panose="020B0604030504040204" pitchFamily="34" charset="0"/>
              </a:rPr>
              <a:t>Historias</a:t>
            </a:r>
            <a:r>
              <a:rPr lang="en-US" sz="3200" i="1" dirty="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3200" i="1" dirty="0" err="1">
                <a:solidFill>
                  <a:schemeClr val="bg1"/>
                </a:solidFill>
                <a:latin typeface="Verdana" panose="020B0604030504040204" pitchFamily="34" charset="0"/>
                <a:ea typeface="Verdana" panose="020B0604030504040204" pitchFamily="34" charset="0"/>
                <a:cs typeface="Verdana" panose="020B0604030504040204" pitchFamily="34" charset="0"/>
              </a:rPr>
              <a:t>Noticias</a:t>
            </a:r>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9">
            <a:extLst>
              <a:ext uri="{FF2B5EF4-FFF2-40B4-BE49-F238E27FC236}">
                <a16:creationId xmlns:a16="http://schemas.microsoft.com/office/drawing/2014/main" id="{03A2106D-BBFE-E041-8414-3BD9ED98FC2D}"/>
              </a:ext>
            </a:extLst>
          </p:cNvPr>
          <p:cNvSpPr txBox="1">
            <a:spLocks/>
          </p:cNvSpPr>
          <p:nvPr/>
        </p:nvSpPr>
        <p:spPr>
          <a:xfrm>
            <a:off x="523875" y="1585995"/>
            <a:ext cx="11144250" cy="3686009"/>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lnSpc>
                <a:spcPct val="150000"/>
              </a:lnSpc>
              <a:buFont typeface="Arial" panose="020B0604020202020204" pitchFamily="34" charset="0"/>
              <a:buChar char="•"/>
            </a:pPr>
            <a:r>
              <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rPr>
              <a:t>Social Media Post -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Publicación</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en</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 redes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sociales</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p>
          <a:p>
            <a:pPr marL="457200" indent="-457200" algn="l">
              <a:lnSpc>
                <a:spcPct val="150000"/>
              </a:lnSpc>
              <a:buFont typeface="Arial" panose="020B0604020202020204" pitchFamily="34" charset="0"/>
              <a:buChar char="•"/>
            </a:pPr>
            <a:r>
              <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rPr>
              <a:t>Articles –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Artículos</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50000"/>
              </a:lnSpc>
              <a:buFont typeface="Arial" panose="020B0604020202020204" pitchFamily="34" charset="0"/>
              <a:buChar char="•"/>
            </a:pP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50000"/>
              </a:lnSpc>
              <a:buFont typeface="Arial" panose="020B0604020202020204" pitchFamily="34" charset="0"/>
              <a:buChar char="•"/>
            </a:pPr>
            <a:r>
              <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rPr>
              <a:t>Videos -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Vídeos</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9342945-2726-AC06-770A-651CDE225D05}"/>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BDC1C6"/>
                </a:solidFill>
                <a:effectLst/>
                <a:latin typeface="Roboto" panose="02000000000000000000"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940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99D7EC-3F86-E046-8694-73B3C14FD948}"/>
              </a:ext>
            </a:extLst>
          </p:cNvPr>
          <p:cNvPicPr>
            <a:picLocks noChangeAspect="1"/>
          </p:cNvPicPr>
          <p:nvPr/>
        </p:nvPicPr>
        <p:blipFill>
          <a:blip r:embed="rId3"/>
          <a:stretch>
            <a:fillRect/>
          </a:stretch>
        </p:blipFill>
        <p:spPr>
          <a:xfrm>
            <a:off x="377371" y="348343"/>
            <a:ext cx="4107543" cy="6161315"/>
          </a:xfrm>
          <a:prstGeom prst="rect">
            <a:avLst/>
          </a:prstGeom>
        </p:spPr>
      </p:pic>
      <p:sp>
        <p:nvSpPr>
          <p:cNvPr id="12" name="Title 9">
            <a:extLst>
              <a:ext uri="{FF2B5EF4-FFF2-40B4-BE49-F238E27FC236}">
                <a16:creationId xmlns:a16="http://schemas.microsoft.com/office/drawing/2014/main" id="{1818CFFA-2F48-0547-8E26-8FA185E4548B}"/>
              </a:ext>
            </a:extLst>
          </p:cNvPr>
          <p:cNvSpPr txBox="1">
            <a:spLocks noGrp="1"/>
          </p:cNvSpPr>
          <p:nvPr>
            <p:ph type="ctrTitle"/>
          </p:nvPr>
        </p:nvSpPr>
        <p:spPr>
          <a:xfrm>
            <a:off x="4907431" y="835218"/>
            <a:ext cx="6923314" cy="757130"/>
          </a:xfrm>
          <a:prstGeom prst="rect">
            <a:avLst/>
          </a:prstGeom>
          <a:noFill/>
        </p:spPr>
        <p:txBody>
          <a:bodyPr wrap="square" rtlCol="0" anchor="ctr">
            <a:spAutoFit/>
          </a:bodyPr>
          <a:lstStyle/>
          <a:p>
            <a:r>
              <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rPr>
              <a:t>Daniel Sperry</a:t>
            </a:r>
            <a:br>
              <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rPr>
            </a:br>
            <a:r>
              <a:rPr lang="en-US" sz="1600" b="1" i="1" dirty="0">
                <a:solidFill>
                  <a:srgbClr val="3E3F3E"/>
                </a:solidFill>
                <a:latin typeface="Verdana" panose="020B0604030504040204" pitchFamily="34" charset="0"/>
                <a:ea typeface="Verdana" panose="020B0604030504040204" pitchFamily="34" charset="0"/>
                <a:cs typeface="Verdana" panose="020B0604030504040204" pitchFamily="34" charset="0"/>
              </a:rPr>
              <a:t>Digital Content Manager – Global Communications</a:t>
            </a:r>
            <a:endParaRPr lang="en-US" sz="3200" b="1"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56756F27-C7AE-E19A-BC79-D1710B965290}"/>
              </a:ext>
            </a:extLst>
          </p:cNvPr>
          <p:cNvPicPr>
            <a:picLocks noChangeAspect="1"/>
          </p:cNvPicPr>
          <p:nvPr/>
        </p:nvPicPr>
        <p:blipFill>
          <a:blip r:embed="rId4"/>
          <a:stretch>
            <a:fillRect/>
          </a:stretch>
        </p:blipFill>
        <p:spPr>
          <a:xfrm rot="10800000">
            <a:off x="377370" y="1892635"/>
            <a:ext cx="4107543" cy="3092744"/>
          </a:xfrm>
          <a:prstGeom prst="rect">
            <a:avLst/>
          </a:prstGeom>
        </p:spPr>
      </p:pic>
      <p:sp>
        <p:nvSpPr>
          <p:cNvPr id="4" name="TextBox 3">
            <a:extLst>
              <a:ext uri="{FF2B5EF4-FFF2-40B4-BE49-F238E27FC236}">
                <a16:creationId xmlns:a16="http://schemas.microsoft.com/office/drawing/2014/main" id="{C8DE8B30-B72D-E83E-B1BF-24051304864B}"/>
              </a:ext>
            </a:extLst>
          </p:cNvPr>
          <p:cNvSpPr txBox="1"/>
          <p:nvPr/>
        </p:nvSpPr>
        <p:spPr>
          <a:xfrm>
            <a:off x="4783134" y="1592348"/>
            <a:ext cx="6923313"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Manager and Curator of Nazarene News Weekly Newsletter</a:t>
            </a:r>
          </a:p>
          <a:p>
            <a:pPr marL="742950" lvl="1" indent="-285750">
              <a:lnSpc>
                <a:spcPct val="150000"/>
              </a:lnSpc>
              <a:buFont typeface="Arial" panose="020B0604020202020204" pitchFamily="34" charset="0"/>
              <a:buChar char="•"/>
            </a:pPr>
            <a:r>
              <a:rPr lang="en-US" dirty="0"/>
              <a:t>More than 24,000 subscribers in English and Spanish</a:t>
            </a:r>
          </a:p>
          <a:p>
            <a:pPr marL="285750" indent="-285750">
              <a:lnSpc>
                <a:spcPct val="150000"/>
              </a:lnSpc>
              <a:buFont typeface="Arial" panose="020B0604020202020204" pitchFamily="34" charset="0"/>
              <a:buChar char="•"/>
            </a:pPr>
            <a:r>
              <a:rPr lang="en-US" dirty="0"/>
              <a:t>Attended Olivet Nazarene University</a:t>
            </a:r>
          </a:p>
          <a:p>
            <a:pPr marL="285750" indent="-285750">
              <a:lnSpc>
                <a:spcPct val="150000"/>
              </a:lnSpc>
              <a:buFont typeface="Arial" panose="020B0604020202020204" pitchFamily="34" charset="0"/>
              <a:buChar char="•"/>
            </a:pPr>
            <a:r>
              <a:rPr lang="en-US" dirty="0"/>
              <a:t>Currently lives in Overland Park, Kansas, USA</a:t>
            </a:r>
          </a:p>
          <a:p>
            <a:pPr marL="285750" indent="-285750">
              <a:lnSpc>
                <a:spcPct val="150000"/>
              </a:lnSpc>
              <a:buFont typeface="Arial" panose="020B0604020202020204" pitchFamily="34" charset="0"/>
              <a:buChar char="•"/>
            </a:pPr>
            <a:r>
              <a:rPr lang="en-US" dirty="0"/>
              <a:t>Past Bylines include: Last Word on Soccer, Salt Lake Tribune, Major League Soccer, Pro Soccer USA, and The Striker</a:t>
            </a:r>
          </a:p>
          <a:p>
            <a:pPr marL="285750" indent="-285750">
              <a:lnSpc>
                <a:spcPct val="150000"/>
              </a:lnSpc>
              <a:buFont typeface="Arial" panose="020B0604020202020204" pitchFamily="34" charset="0"/>
              <a:buChar char="•"/>
            </a:pPr>
            <a:r>
              <a:rPr lang="en-US" dirty="0"/>
              <a:t>Beat reporter for Sporting Kansas City and Kansas City Current at the Kansas City Star.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1125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45555-12AD-4040-A8B4-B3D020981D00}"/>
              </a:ext>
            </a:extLst>
          </p:cNvPr>
          <p:cNvSpPr/>
          <p:nvPr/>
        </p:nvSpPr>
        <p:spPr>
          <a:xfrm>
            <a:off x="2095500" y="-48399"/>
            <a:ext cx="8001000" cy="1608258"/>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3F3E"/>
              </a:solidFill>
            </a:endParaRPr>
          </a:p>
        </p:txBody>
      </p:sp>
      <p:sp>
        <p:nvSpPr>
          <p:cNvPr id="6" name="Title 1">
            <a:extLst>
              <a:ext uri="{FF2B5EF4-FFF2-40B4-BE49-F238E27FC236}">
                <a16:creationId xmlns:a16="http://schemas.microsoft.com/office/drawing/2014/main" id="{5041E178-45E8-9A40-B61E-80F51CDE28D0}"/>
              </a:ext>
            </a:extLst>
          </p:cNvPr>
          <p:cNvSpPr txBox="1">
            <a:spLocks/>
          </p:cNvSpPr>
          <p:nvPr/>
        </p:nvSpPr>
        <p:spPr>
          <a:xfrm>
            <a:off x="523875" y="228599"/>
            <a:ext cx="11144250" cy="13312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4100" b="1" dirty="0">
                <a:solidFill>
                  <a:schemeClr val="bg1"/>
                </a:solidFill>
                <a:latin typeface="Verdana" panose="020B0604030504040204" pitchFamily="34" charset="0"/>
                <a:ea typeface="Verdana" panose="020B0604030504040204" pitchFamily="34" charset="0"/>
                <a:cs typeface="Verdana" panose="020B0604030504040204" pitchFamily="34" charset="0"/>
              </a:rPr>
              <a:t>Stories of Transformation</a:t>
            </a:r>
          </a:p>
          <a:p>
            <a:pPr>
              <a:tabLst>
                <a:tab pos="1593850" algn="l"/>
              </a:tabLst>
            </a:pPr>
            <a:r>
              <a:rPr lang="en-US" sz="32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200" i="1" dirty="0" err="1">
                <a:solidFill>
                  <a:schemeClr val="bg1"/>
                </a:solidFill>
                <a:latin typeface="Verdana" panose="020B0604030504040204" pitchFamily="34" charset="0"/>
                <a:ea typeface="Verdana" panose="020B0604030504040204" pitchFamily="34" charset="0"/>
                <a:cs typeface="Verdana" panose="020B0604030504040204" pitchFamily="34" charset="0"/>
              </a:rPr>
              <a:t>Historias</a:t>
            </a:r>
            <a:r>
              <a:rPr lang="en-US" sz="3200" i="1" dirty="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3200" i="1" dirty="0" err="1">
                <a:solidFill>
                  <a:schemeClr val="bg1"/>
                </a:solidFill>
                <a:latin typeface="Verdana" panose="020B0604030504040204" pitchFamily="34" charset="0"/>
                <a:ea typeface="Verdana" panose="020B0604030504040204" pitchFamily="34" charset="0"/>
                <a:cs typeface="Verdana" panose="020B0604030504040204" pitchFamily="34" charset="0"/>
              </a:rPr>
              <a:t>Transformación</a:t>
            </a:r>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9">
            <a:extLst>
              <a:ext uri="{FF2B5EF4-FFF2-40B4-BE49-F238E27FC236}">
                <a16:creationId xmlns:a16="http://schemas.microsoft.com/office/drawing/2014/main" id="{03A2106D-BBFE-E041-8414-3BD9ED98FC2D}"/>
              </a:ext>
            </a:extLst>
          </p:cNvPr>
          <p:cNvSpPr txBox="1">
            <a:spLocks/>
          </p:cNvSpPr>
          <p:nvPr/>
        </p:nvSpPr>
        <p:spPr>
          <a:xfrm>
            <a:off x="523875" y="1466032"/>
            <a:ext cx="11144250" cy="516340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lnSpc>
                <a:spcPct val="150000"/>
              </a:lnSpc>
              <a:buFont typeface="Arial" panose="020B0604020202020204" pitchFamily="34" charset="0"/>
              <a:buChar char="•"/>
            </a:pPr>
            <a:endPar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50000"/>
              </a:lnSpc>
              <a:buFont typeface="Arial" panose="020B0604020202020204" pitchFamily="34" charset="0"/>
              <a:buChar char="•"/>
            </a:pPr>
            <a:r>
              <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rPr>
              <a:t>Articles –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Artículos</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50000"/>
              </a:lnSpc>
              <a:buFont typeface="Arial" panose="020B0604020202020204" pitchFamily="34" charset="0"/>
              <a:buChar char="•"/>
            </a:pP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50000"/>
              </a:lnSpc>
              <a:buFont typeface="Arial" panose="020B0604020202020204" pitchFamily="34" charset="0"/>
              <a:buChar char="•"/>
            </a:pPr>
            <a:r>
              <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rPr>
              <a:t>Videos –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Vídeos</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50000"/>
              </a:lnSpc>
              <a:buFont typeface="Arial" panose="020B0604020202020204" pitchFamily="34" charset="0"/>
              <a:buChar char="•"/>
            </a:pP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3200" b="1" dirty="0">
                <a:solidFill>
                  <a:srgbClr val="3E3F3E"/>
                </a:solidFill>
                <a:latin typeface="Verdana" panose="020B0604030504040204" pitchFamily="34" charset="0"/>
                <a:ea typeface="Verdana" panose="020B0604030504040204" pitchFamily="34" charset="0"/>
                <a:cs typeface="Verdana" panose="020B0604030504040204" pitchFamily="34" charset="0"/>
              </a:rPr>
              <a:t>Where does social media fit in? </a:t>
            </a:r>
          </a:p>
          <a:p>
            <a:pPr>
              <a:lnSpc>
                <a:spcPct val="150000"/>
              </a:lnSpc>
            </a:pP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Dónde</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encajan</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 las redes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sociales</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a:t>
            </a:r>
          </a:p>
        </p:txBody>
      </p:sp>
      <p:sp>
        <p:nvSpPr>
          <p:cNvPr id="2" name="Rectangle 1">
            <a:extLst>
              <a:ext uri="{FF2B5EF4-FFF2-40B4-BE49-F238E27FC236}">
                <a16:creationId xmlns:a16="http://schemas.microsoft.com/office/drawing/2014/main" id="{59342945-2726-AC06-770A-651CDE225D05}"/>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BDC1C6"/>
                </a:solidFill>
                <a:effectLst/>
                <a:latin typeface="Roboto" panose="02000000000000000000"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248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8BE697D-B8B6-CA42-BB9B-8B85DFB80160}"/>
              </a:ext>
            </a:extLst>
          </p:cNvPr>
          <p:cNvSpPr txBox="1">
            <a:spLocks noGrp="1"/>
          </p:cNvSpPr>
          <p:nvPr>
            <p:ph type="ctrTitle"/>
          </p:nvPr>
        </p:nvSpPr>
        <p:spPr>
          <a:xfrm>
            <a:off x="849086" y="2773436"/>
            <a:ext cx="10493828" cy="1311128"/>
          </a:xfrm>
          <a:prstGeom prst="rect">
            <a:avLst/>
          </a:prstGeom>
          <a:noFill/>
        </p:spPr>
        <p:txBody>
          <a:bodyPr wrap="square" rtlCol="0" anchor="ctr">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4400" b="1" dirty="0" err="1">
                <a:solidFill>
                  <a:schemeClr val="bg1"/>
                </a:solidFill>
                <a:latin typeface="Verdana" panose="020B0604030504040204" pitchFamily="34" charset="0"/>
                <a:ea typeface="Verdana" panose="020B0604030504040204" pitchFamily="34" charset="0"/>
                <a:cs typeface="Verdana" panose="020B0604030504040204" pitchFamily="34" charset="0"/>
              </a:rPr>
              <a:t>Comparte</a:t>
            </a: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4400" b="1" dirty="0" err="1">
                <a:solidFill>
                  <a:schemeClr val="bg1"/>
                </a:solidFill>
                <a:latin typeface="Verdana" panose="020B0604030504040204" pitchFamily="34" charset="0"/>
                <a:ea typeface="Verdana" panose="020B0604030504040204" pitchFamily="34" charset="0"/>
                <a:cs typeface="Verdana" panose="020B0604030504040204" pitchFamily="34" charset="0"/>
              </a:rPr>
              <a:t>estas</a:t>
            </a: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4400" b="1" dirty="0" err="1">
                <a:solidFill>
                  <a:schemeClr val="bg1"/>
                </a:solidFill>
                <a:latin typeface="Verdana" panose="020B0604030504040204" pitchFamily="34" charset="0"/>
                <a:ea typeface="Verdana" panose="020B0604030504040204" pitchFamily="34" charset="0"/>
                <a:cs typeface="Verdana" panose="020B0604030504040204" pitchFamily="34" charset="0"/>
              </a:rPr>
              <a:t>historias</a:t>
            </a: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 con </a:t>
            </a:r>
            <a:b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4400" b="1" dirty="0" err="1">
                <a:solidFill>
                  <a:schemeClr val="bg1"/>
                </a:solidFill>
                <a:latin typeface="Verdana" panose="020B0604030504040204" pitchFamily="34" charset="0"/>
                <a:ea typeface="Verdana" panose="020B0604030504040204" pitchFamily="34" charset="0"/>
                <a:cs typeface="Verdana" panose="020B0604030504040204" pitchFamily="34" charset="0"/>
              </a:rPr>
              <a:t>tu</a:t>
            </a: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4400" b="1" dirty="0" err="1">
                <a:solidFill>
                  <a:schemeClr val="bg1"/>
                </a:solidFill>
                <a:latin typeface="Verdana" panose="020B0604030504040204" pitchFamily="34" charset="0"/>
                <a:ea typeface="Verdana" panose="020B0604030504040204" pitchFamily="34" charset="0"/>
                <a:cs typeface="Verdana" panose="020B0604030504040204" pitchFamily="34" charset="0"/>
              </a:rPr>
              <a:t>región</a:t>
            </a: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31246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8BE697D-B8B6-CA42-BB9B-8B85DFB80160}"/>
              </a:ext>
            </a:extLst>
          </p:cNvPr>
          <p:cNvSpPr txBox="1">
            <a:spLocks noGrp="1"/>
          </p:cNvSpPr>
          <p:nvPr>
            <p:ph type="ctrTitle"/>
          </p:nvPr>
        </p:nvSpPr>
        <p:spPr>
          <a:xfrm>
            <a:off x="849086" y="3078134"/>
            <a:ext cx="10493828" cy="701731"/>
          </a:xfrm>
          <a:prstGeom prst="rect">
            <a:avLst/>
          </a:prstGeom>
          <a:noFill/>
        </p:spPr>
        <p:txBody>
          <a:bodyPr wrap="square" rtlCol="0" anchor="ctr">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44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Preguntas</a:t>
            </a: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12040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2BB193-D228-6A4B-9E10-FC73C65FA368}"/>
              </a:ext>
            </a:extLst>
          </p:cNvPr>
          <p:cNvSpPr/>
          <p:nvPr/>
        </p:nvSpPr>
        <p:spPr>
          <a:xfrm>
            <a:off x="2095500" y="2836068"/>
            <a:ext cx="8001000" cy="1185863"/>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3F3E"/>
              </a:solidFill>
            </a:endParaRPr>
          </a:p>
        </p:txBody>
      </p:sp>
      <p:sp>
        <p:nvSpPr>
          <p:cNvPr id="6" name="Title 1">
            <a:extLst>
              <a:ext uri="{FF2B5EF4-FFF2-40B4-BE49-F238E27FC236}">
                <a16:creationId xmlns:a16="http://schemas.microsoft.com/office/drawing/2014/main" id="{E2DCB764-E207-4142-8F2D-4C02FCE41E86}"/>
              </a:ext>
            </a:extLst>
          </p:cNvPr>
          <p:cNvSpPr txBox="1">
            <a:spLocks/>
          </p:cNvSpPr>
          <p:nvPr/>
        </p:nvSpPr>
        <p:spPr>
          <a:xfrm>
            <a:off x="523875" y="2836068"/>
            <a:ext cx="11144250" cy="1185863"/>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endParaRPr lang="en-US" sz="5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tabLst>
                <a:tab pos="1593850" algn="l"/>
              </a:tabLst>
            </a:pPr>
            <a:r>
              <a:rPr lang="en-US" sz="5200" b="1" dirty="0">
                <a:solidFill>
                  <a:schemeClr val="bg1"/>
                </a:solidFill>
                <a:latin typeface="Verdana" panose="020B0604030504040204" pitchFamily="34" charset="0"/>
                <a:ea typeface="Verdana" panose="020B0604030504040204" pitchFamily="34" charset="0"/>
                <a:cs typeface="Verdana" panose="020B0604030504040204" pitchFamily="34" charset="0"/>
              </a:rPr>
              <a:t>¡Gracias!</a:t>
            </a:r>
          </a:p>
          <a:p>
            <a:pPr>
              <a:tabLst>
                <a:tab pos="1593850" algn="l"/>
              </a:tabLst>
            </a:pP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97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C518AE7-EB42-B543-A0E6-7628DAA02E98}"/>
              </a:ext>
            </a:extLst>
          </p:cNvPr>
          <p:cNvSpPr txBox="1">
            <a:spLocks/>
          </p:cNvSpPr>
          <p:nvPr/>
        </p:nvSpPr>
        <p:spPr>
          <a:xfrm>
            <a:off x="951746" y="348057"/>
            <a:ext cx="10924674" cy="692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3600" b="1" dirty="0">
                <a:solidFill>
                  <a:srgbClr val="3E3F3E"/>
                </a:solidFill>
                <a:latin typeface="Verdana" panose="020B0604030504040204" pitchFamily="34" charset="0"/>
                <a:ea typeface="Verdana" panose="020B0604030504040204" pitchFamily="34" charset="0"/>
                <a:cs typeface="Verdana" panose="020B0604030504040204" pitchFamily="34" charset="0"/>
              </a:rPr>
              <a:t>John 4:39-42</a:t>
            </a:r>
          </a:p>
        </p:txBody>
      </p:sp>
      <p:cxnSp>
        <p:nvCxnSpPr>
          <p:cNvPr id="17" name="Straight Connector 16">
            <a:extLst>
              <a:ext uri="{FF2B5EF4-FFF2-40B4-BE49-F238E27FC236}">
                <a16:creationId xmlns:a16="http://schemas.microsoft.com/office/drawing/2014/main" id="{79A1DF32-8190-4940-88E9-7D0E04F4D5A3}"/>
              </a:ext>
            </a:extLst>
          </p:cNvPr>
          <p:cNvCxnSpPr/>
          <p:nvPr/>
        </p:nvCxnSpPr>
        <p:spPr>
          <a:xfrm>
            <a:off x="2985083" y="1303146"/>
            <a:ext cx="6858000" cy="0"/>
          </a:xfrm>
          <a:prstGeom prst="line">
            <a:avLst/>
          </a:prstGeom>
          <a:ln w="19050">
            <a:solidFill>
              <a:srgbClr val="3E3F3E"/>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94C2BFB-3ABD-164B-9B76-68E1C187239C}"/>
              </a:ext>
            </a:extLst>
          </p:cNvPr>
          <p:cNvSpPr/>
          <p:nvPr/>
        </p:nvSpPr>
        <p:spPr>
          <a:xfrm>
            <a:off x="5747109" y="1269880"/>
            <a:ext cx="1333948" cy="66531"/>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3F3E"/>
              </a:solidFill>
            </a:endParaRPr>
          </a:p>
        </p:txBody>
      </p:sp>
      <p:sp>
        <p:nvSpPr>
          <p:cNvPr id="20" name="Title 9">
            <a:extLst>
              <a:ext uri="{FF2B5EF4-FFF2-40B4-BE49-F238E27FC236}">
                <a16:creationId xmlns:a16="http://schemas.microsoft.com/office/drawing/2014/main" id="{29EADAE1-21CC-D240-BF6F-28463636035D}"/>
              </a:ext>
            </a:extLst>
          </p:cNvPr>
          <p:cNvSpPr txBox="1">
            <a:spLocks noGrp="1"/>
          </p:cNvSpPr>
          <p:nvPr>
            <p:ph type="ctrTitle"/>
          </p:nvPr>
        </p:nvSpPr>
        <p:spPr>
          <a:xfrm>
            <a:off x="951746" y="1761851"/>
            <a:ext cx="10924674" cy="2086725"/>
          </a:xfrm>
          <a:prstGeom prst="rect">
            <a:avLst/>
          </a:prstGeom>
          <a:noFill/>
        </p:spPr>
        <p:txBody>
          <a:bodyPr wrap="square" rtlCol="0" anchor="ctr">
            <a:spAutoFit/>
          </a:bodyPr>
          <a:lstStyle/>
          <a:p>
            <a:pPr algn="l"/>
            <a:r>
              <a:rPr lang="en-US" sz="2400" b="1" dirty="0">
                <a:latin typeface="+mn-lt"/>
              </a:rPr>
              <a:t>39 </a:t>
            </a:r>
            <a:r>
              <a:rPr lang="en-US" sz="2400" dirty="0">
                <a:latin typeface="+mn-lt"/>
              </a:rPr>
              <a:t>Many of the Samaritans from that town believed in him because of the woman’s testimony, “He told me everything I ever did.” </a:t>
            </a:r>
            <a:r>
              <a:rPr lang="en-US" sz="2400" b="1" dirty="0">
                <a:latin typeface="+mn-lt"/>
              </a:rPr>
              <a:t>40 </a:t>
            </a:r>
            <a:r>
              <a:rPr lang="en-US" sz="2400" dirty="0">
                <a:latin typeface="+mn-lt"/>
              </a:rPr>
              <a:t>So when the Samaritans came to him, they urged him to stay with them, and he stayed two days. </a:t>
            </a:r>
            <a:r>
              <a:rPr lang="en-US" sz="2400" b="1" dirty="0">
                <a:latin typeface="+mn-lt"/>
              </a:rPr>
              <a:t>41 </a:t>
            </a:r>
            <a:r>
              <a:rPr lang="en-US" sz="2400" dirty="0">
                <a:latin typeface="+mn-lt"/>
              </a:rPr>
              <a:t>And because of his words many more became believers. </a:t>
            </a:r>
            <a:r>
              <a:rPr lang="en-US" sz="2400" b="1" dirty="0">
                <a:latin typeface="+mn-lt"/>
              </a:rPr>
              <a:t>42 </a:t>
            </a:r>
            <a:r>
              <a:rPr lang="en-US" sz="2400" dirty="0">
                <a:latin typeface="+mn-lt"/>
              </a:rPr>
              <a:t>They said to the woman, “We no longer believe just because of what you said; now we have heard for ourselves, and we know that this man really is the Savior of the world.”</a:t>
            </a:r>
          </a:p>
        </p:txBody>
      </p:sp>
      <p:sp>
        <p:nvSpPr>
          <p:cNvPr id="2" name="TextBox 1">
            <a:extLst>
              <a:ext uri="{FF2B5EF4-FFF2-40B4-BE49-F238E27FC236}">
                <a16:creationId xmlns:a16="http://schemas.microsoft.com/office/drawing/2014/main" id="{6651E3DE-A0D8-C90A-6B42-DF1F5909A5B3}"/>
              </a:ext>
            </a:extLst>
          </p:cNvPr>
          <p:cNvSpPr txBox="1"/>
          <p:nvPr/>
        </p:nvSpPr>
        <p:spPr>
          <a:xfrm>
            <a:off x="951746" y="4119779"/>
            <a:ext cx="10993120" cy="2308324"/>
          </a:xfrm>
          <a:prstGeom prst="rect">
            <a:avLst/>
          </a:prstGeom>
          <a:noFill/>
        </p:spPr>
        <p:txBody>
          <a:bodyPr wrap="square" rtlCol="0">
            <a:spAutoFit/>
          </a:bodyPr>
          <a:lstStyle/>
          <a:p>
            <a:r>
              <a:rPr lang="en-US" sz="2400" b="1" dirty="0"/>
              <a:t>39 </a:t>
            </a:r>
            <a:r>
              <a:rPr lang="en-US" sz="2400" dirty="0" err="1"/>
              <a:t>Muchos</a:t>
            </a:r>
            <a:r>
              <a:rPr lang="en-US" sz="2400" dirty="0"/>
              <a:t> de </a:t>
            </a:r>
            <a:r>
              <a:rPr lang="en-US" sz="2400" dirty="0" err="1"/>
              <a:t>los</a:t>
            </a:r>
            <a:r>
              <a:rPr lang="en-US" sz="2400" dirty="0"/>
              <a:t> </a:t>
            </a:r>
            <a:r>
              <a:rPr lang="en-US" sz="2400" dirty="0" err="1"/>
              <a:t>samaritanos</a:t>
            </a:r>
            <a:r>
              <a:rPr lang="en-US" sz="2400" dirty="0"/>
              <a:t> que </a:t>
            </a:r>
            <a:r>
              <a:rPr lang="en-US" sz="2400" dirty="0" err="1"/>
              <a:t>vivían</a:t>
            </a:r>
            <a:r>
              <a:rPr lang="en-US" sz="2400" dirty="0"/>
              <a:t> </a:t>
            </a:r>
            <a:r>
              <a:rPr lang="en-US" sz="2400" dirty="0" err="1"/>
              <a:t>en</a:t>
            </a:r>
            <a:r>
              <a:rPr lang="en-US" sz="2400" dirty="0"/>
              <a:t> </a:t>
            </a:r>
            <a:r>
              <a:rPr lang="en-US" sz="2400" dirty="0" err="1"/>
              <a:t>aquel</a:t>
            </a:r>
            <a:r>
              <a:rPr lang="en-US" sz="2400" dirty="0"/>
              <a:t> pueblo </a:t>
            </a:r>
            <a:r>
              <a:rPr lang="en-US" sz="2400" dirty="0" err="1"/>
              <a:t>creyeron</a:t>
            </a:r>
            <a:r>
              <a:rPr lang="en-US" sz="2400" dirty="0"/>
              <a:t> </a:t>
            </a:r>
            <a:r>
              <a:rPr lang="en-US" sz="2400" dirty="0" err="1"/>
              <a:t>en</a:t>
            </a:r>
            <a:r>
              <a:rPr lang="en-US" sz="2400" dirty="0"/>
              <a:t> </a:t>
            </a:r>
            <a:r>
              <a:rPr lang="en-US" sz="2400" dirty="0" err="1"/>
              <a:t>él</a:t>
            </a:r>
            <a:r>
              <a:rPr lang="en-US" sz="2400" dirty="0"/>
              <a:t> </a:t>
            </a:r>
            <a:r>
              <a:rPr lang="en-US" sz="2400" dirty="0" err="1"/>
              <a:t>por</a:t>
            </a:r>
            <a:r>
              <a:rPr lang="en-US" sz="2400" dirty="0"/>
              <a:t> </a:t>
            </a:r>
            <a:r>
              <a:rPr lang="en-US" sz="2400" dirty="0" err="1"/>
              <a:t>el</a:t>
            </a:r>
            <a:r>
              <a:rPr lang="en-US" sz="2400" dirty="0"/>
              <a:t> testimonio que </a:t>
            </a:r>
            <a:r>
              <a:rPr lang="en-US" sz="2400" dirty="0" err="1"/>
              <a:t>daba</a:t>
            </a:r>
            <a:r>
              <a:rPr lang="en-US" sz="2400" dirty="0"/>
              <a:t> la </a:t>
            </a:r>
            <a:r>
              <a:rPr lang="en-US" sz="2400" dirty="0" err="1"/>
              <a:t>mujer</a:t>
            </a:r>
            <a:r>
              <a:rPr lang="en-US" sz="2400" dirty="0"/>
              <a:t>: «Me </a:t>
            </a:r>
            <a:r>
              <a:rPr lang="en-US" sz="2400" dirty="0" err="1"/>
              <a:t>dijo</a:t>
            </a:r>
            <a:r>
              <a:rPr lang="en-US" sz="2400" dirty="0"/>
              <a:t> </a:t>
            </a:r>
            <a:r>
              <a:rPr lang="en-US" sz="2400" dirty="0" err="1"/>
              <a:t>todo</a:t>
            </a:r>
            <a:r>
              <a:rPr lang="en-US" sz="2400" dirty="0"/>
              <a:t> lo que he </a:t>
            </a:r>
            <a:r>
              <a:rPr lang="en-US" sz="2400" dirty="0" err="1"/>
              <a:t>hecho</a:t>
            </a:r>
            <a:r>
              <a:rPr lang="en-US" sz="2400" dirty="0"/>
              <a:t>».</a:t>
            </a:r>
            <a:r>
              <a:rPr lang="en-US" sz="2400" b="1" dirty="0"/>
              <a:t> 40 </a:t>
            </a:r>
            <a:r>
              <a:rPr lang="en-US" sz="2400" dirty="0" err="1"/>
              <a:t>Así</a:t>
            </a:r>
            <a:r>
              <a:rPr lang="en-US" sz="2400" dirty="0"/>
              <a:t> que </a:t>
            </a:r>
            <a:r>
              <a:rPr lang="en-US" sz="2400" dirty="0" err="1"/>
              <a:t>cuando</a:t>
            </a:r>
            <a:r>
              <a:rPr lang="en-US" sz="2400" dirty="0"/>
              <a:t> </a:t>
            </a:r>
            <a:r>
              <a:rPr lang="en-US" sz="2400" dirty="0" err="1"/>
              <a:t>los</a:t>
            </a:r>
            <a:r>
              <a:rPr lang="en-US" sz="2400" dirty="0"/>
              <a:t> </a:t>
            </a:r>
            <a:r>
              <a:rPr lang="en-US" sz="2400" dirty="0" err="1"/>
              <a:t>samaritanos</a:t>
            </a:r>
            <a:r>
              <a:rPr lang="en-US" sz="2400" dirty="0"/>
              <a:t> </a:t>
            </a:r>
            <a:r>
              <a:rPr lang="en-US" sz="2400" dirty="0" err="1"/>
              <a:t>fueron</a:t>
            </a:r>
            <a:r>
              <a:rPr lang="en-US" sz="2400" dirty="0"/>
              <a:t> a </a:t>
            </a:r>
            <a:r>
              <a:rPr lang="en-US" sz="2400" dirty="0" err="1"/>
              <a:t>su</a:t>
            </a:r>
            <a:r>
              <a:rPr lang="en-US" sz="2400" dirty="0"/>
              <a:t> </a:t>
            </a:r>
            <a:r>
              <a:rPr lang="en-US" sz="2400" dirty="0" err="1"/>
              <a:t>encuentro</a:t>
            </a:r>
            <a:r>
              <a:rPr lang="en-US" sz="2400" dirty="0"/>
              <a:t> le </a:t>
            </a:r>
            <a:r>
              <a:rPr lang="en-US" sz="2400" dirty="0" err="1"/>
              <a:t>insistieron</a:t>
            </a:r>
            <a:r>
              <a:rPr lang="en-US" sz="2400" dirty="0"/>
              <a:t> </a:t>
            </a:r>
            <a:r>
              <a:rPr lang="en-US" sz="2400" dirty="0" err="1"/>
              <a:t>en</a:t>
            </a:r>
            <a:r>
              <a:rPr lang="en-US" sz="2400" dirty="0"/>
              <a:t> que se </a:t>
            </a:r>
            <a:r>
              <a:rPr lang="en-US" sz="2400" dirty="0" err="1"/>
              <a:t>quedara</a:t>
            </a:r>
            <a:r>
              <a:rPr lang="en-US" sz="2400" dirty="0"/>
              <a:t> con </a:t>
            </a:r>
            <a:r>
              <a:rPr lang="en-US" sz="2400" dirty="0" err="1"/>
              <a:t>ellos</a:t>
            </a:r>
            <a:r>
              <a:rPr lang="en-US" sz="2400" dirty="0"/>
              <a:t>. Jesús </a:t>
            </a:r>
            <a:r>
              <a:rPr lang="en-US" sz="2400" dirty="0" err="1"/>
              <a:t>permaneció</a:t>
            </a:r>
            <a:r>
              <a:rPr lang="en-US" sz="2400" dirty="0"/>
              <a:t> </a:t>
            </a:r>
            <a:r>
              <a:rPr lang="en-US" sz="2400" dirty="0" err="1"/>
              <a:t>allí</a:t>
            </a:r>
            <a:r>
              <a:rPr lang="en-US" sz="2400" dirty="0"/>
              <a:t> dos días, </a:t>
            </a:r>
            <a:r>
              <a:rPr lang="en-US" sz="2400" b="1" dirty="0"/>
              <a:t>41</a:t>
            </a:r>
            <a:r>
              <a:rPr lang="en-US" sz="2400" dirty="0"/>
              <a:t> y </a:t>
            </a:r>
            <a:r>
              <a:rPr lang="en-US" sz="2400" dirty="0" err="1"/>
              <a:t>muchos</a:t>
            </a:r>
            <a:r>
              <a:rPr lang="en-US" sz="2400" dirty="0"/>
              <a:t> </a:t>
            </a:r>
            <a:r>
              <a:rPr lang="en-US" sz="2400" dirty="0" err="1"/>
              <a:t>más</a:t>
            </a:r>
            <a:r>
              <a:rPr lang="en-US" sz="2400" dirty="0"/>
              <a:t> </a:t>
            </a:r>
            <a:r>
              <a:rPr lang="en-US" sz="2400" dirty="0" err="1"/>
              <a:t>llegaron</a:t>
            </a:r>
            <a:r>
              <a:rPr lang="en-US" sz="2400" dirty="0"/>
              <a:t> a </a:t>
            </a:r>
            <a:r>
              <a:rPr lang="en-US" sz="2400" dirty="0" err="1"/>
              <a:t>creer</a:t>
            </a:r>
            <a:r>
              <a:rPr lang="en-US" sz="2400" dirty="0"/>
              <a:t> </a:t>
            </a:r>
            <a:r>
              <a:rPr lang="en-US" sz="2400" dirty="0" err="1"/>
              <a:t>por</a:t>
            </a:r>
            <a:r>
              <a:rPr lang="en-US" sz="2400" dirty="0"/>
              <a:t> lo que </a:t>
            </a:r>
            <a:r>
              <a:rPr lang="en-US" sz="2400" dirty="0" err="1"/>
              <a:t>él</a:t>
            </a:r>
            <a:r>
              <a:rPr lang="en-US" sz="2400" dirty="0"/>
              <a:t> </a:t>
            </a:r>
            <a:r>
              <a:rPr lang="en-US" sz="2400" dirty="0" err="1"/>
              <a:t>mismo</a:t>
            </a:r>
            <a:r>
              <a:rPr lang="en-US" sz="2400" dirty="0"/>
              <a:t> </a:t>
            </a:r>
            <a:r>
              <a:rPr lang="en-US" sz="2400" dirty="0" err="1"/>
              <a:t>decía</a:t>
            </a:r>
            <a:r>
              <a:rPr lang="en-US" sz="2400" dirty="0"/>
              <a:t>.</a:t>
            </a:r>
          </a:p>
          <a:p>
            <a:r>
              <a:rPr lang="en-US" sz="2400" b="1" dirty="0"/>
              <a:t>42</a:t>
            </a:r>
            <a:r>
              <a:rPr lang="en-US" sz="2400" dirty="0"/>
              <a:t> —</a:t>
            </a:r>
            <a:r>
              <a:rPr lang="en-US" sz="2400" dirty="0" err="1"/>
              <a:t>Ya</a:t>
            </a:r>
            <a:r>
              <a:rPr lang="en-US" sz="2400" dirty="0"/>
              <a:t> no </a:t>
            </a:r>
            <a:r>
              <a:rPr lang="en-US" sz="2400" dirty="0" err="1"/>
              <a:t>creemos</a:t>
            </a:r>
            <a:r>
              <a:rPr lang="en-US" sz="2400" dirty="0"/>
              <a:t> solo </a:t>
            </a:r>
            <a:r>
              <a:rPr lang="en-US" sz="2400" dirty="0" err="1"/>
              <a:t>por</a:t>
            </a:r>
            <a:r>
              <a:rPr lang="en-US" sz="2400" dirty="0"/>
              <a:t> lo que </a:t>
            </a:r>
            <a:r>
              <a:rPr lang="en-US" sz="2400" dirty="0" err="1"/>
              <a:t>tú</a:t>
            </a:r>
            <a:r>
              <a:rPr lang="en-US" sz="2400" dirty="0"/>
              <a:t> </a:t>
            </a:r>
            <a:r>
              <a:rPr lang="en-US" sz="2400" dirty="0" err="1"/>
              <a:t>dijiste</a:t>
            </a:r>
            <a:r>
              <a:rPr lang="en-US" sz="2400" dirty="0"/>
              <a:t> —le </a:t>
            </a:r>
            <a:r>
              <a:rPr lang="en-US" sz="2400" dirty="0" err="1"/>
              <a:t>decían</a:t>
            </a:r>
            <a:r>
              <a:rPr lang="en-US" sz="2400" dirty="0"/>
              <a:t> a la </a:t>
            </a:r>
            <a:r>
              <a:rPr lang="en-US" sz="2400" dirty="0" err="1"/>
              <a:t>mujer</a:t>
            </a:r>
            <a:r>
              <a:rPr lang="en-US" sz="2400" dirty="0"/>
              <a:t>—; </a:t>
            </a:r>
            <a:r>
              <a:rPr lang="en-US" sz="2400" dirty="0" err="1"/>
              <a:t>ahora</a:t>
            </a:r>
            <a:r>
              <a:rPr lang="en-US" sz="2400" dirty="0"/>
              <a:t> lo </a:t>
            </a:r>
            <a:r>
              <a:rPr lang="en-US" sz="2400" dirty="0" err="1"/>
              <a:t>hemos</a:t>
            </a:r>
            <a:r>
              <a:rPr lang="en-US" sz="2400" dirty="0"/>
              <a:t> </a:t>
            </a:r>
            <a:r>
              <a:rPr lang="en-US" sz="2400" dirty="0" err="1"/>
              <a:t>oído</a:t>
            </a:r>
            <a:r>
              <a:rPr lang="en-US" sz="2400" dirty="0"/>
              <a:t> </a:t>
            </a:r>
            <a:r>
              <a:rPr lang="en-US" sz="2400" dirty="0" err="1"/>
              <a:t>nosotros</a:t>
            </a:r>
            <a:r>
              <a:rPr lang="en-US" sz="2400" dirty="0"/>
              <a:t> </a:t>
            </a:r>
            <a:r>
              <a:rPr lang="en-US" sz="2400" dirty="0" err="1"/>
              <a:t>mismos</a:t>
            </a:r>
            <a:r>
              <a:rPr lang="en-US" sz="2400" dirty="0"/>
              <a:t>, y </a:t>
            </a:r>
            <a:r>
              <a:rPr lang="en-US" sz="2400" dirty="0" err="1"/>
              <a:t>sabemos</a:t>
            </a:r>
            <a:r>
              <a:rPr lang="en-US" sz="2400" dirty="0"/>
              <a:t> que </a:t>
            </a:r>
            <a:r>
              <a:rPr lang="en-US" sz="2400" dirty="0" err="1"/>
              <a:t>verdaderamente</a:t>
            </a:r>
            <a:r>
              <a:rPr lang="en-US" sz="2400" dirty="0"/>
              <a:t> </a:t>
            </a:r>
            <a:r>
              <a:rPr lang="en-US" sz="2400" dirty="0" err="1"/>
              <a:t>este</a:t>
            </a:r>
            <a:r>
              <a:rPr lang="en-US" sz="2400" dirty="0"/>
              <a:t> es </a:t>
            </a:r>
            <a:r>
              <a:rPr lang="en-US" sz="2400" dirty="0" err="1"/>
              <a:t>el</a:t>
            </a:r>
            <a:r>
              <a:rPr lang="en-US" sz="2400" dirty="0"/>
              <a:t> Salvador del </a:t>
            </a:r>
            <a:r>
              <a:rPr lang="en-US" sz="2400" dirty="0" err="1"/>
              <a:t>mundo</a:t>
            </a:r>
            <a:r>
              <a:rPr lang="en-US" sz="2400" dirty="0"/>
              <a:t>.</a:t>
            </a:r>
          </a:p>
        </p:txBody>
      </p:sp>
    </p:spTree>
    <p:extLst>
      <p:ext uri="{BB962C8B-B14F-4D97-AF65-F5344CB8AC3E}">
        <p14:creationId xmlns:p14="http://schemas.microsoft.com/office/powerpoint/2010/main" val="3237703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8BE697D-B8B6-CA42-BB9B-8B85DFB80160}"/>
              </a:ext>
            </a:extLst>
          </p:cNvPr>
          <p:cNvSpPr txBox="1">
            <a:spLocks noGrp="1"/>
          </p:cNvSpPr>
          <p:nvPr>
            <p:ph type="ctrTitle"/>
          </p:nvPr>
        </p:nvSpPr>
        <p:spPr>
          <a:xfrm>
            <a:off x="849086" y="2699570"/>
            <a:ext cx="10493828" cy="729430"/>
          </a:xfrm>
          <a:prstGeom prst="rect">
            <a:avLst/>
          </a:prstGeom>
          <a:noFill/>
        </p:spPr>
        <p:txBody>
          <a:bodyPr wrap="square" rtlCol="0" anchor="ctr">
            <a:spAutoFit/>
          </a:bodyPr>
          <a:lstStyle/>
          <a:p>
            <a:pPr algn="ctr"/>
            <a:r>
              <a:rPr lang="en-US" sz="4600" b="1" dirty="0">
                <a:solidFill>
                  <a:schemeClr val="bg1"/>
                </a:solidFill>
                <a:latin typeface="Verdana" panose="020B0604030504040204" pitchFamily="34" charset="0"/>
                <a:ea typeface="Verdana" panose="020B0604030504040204" pitchFamily="34" charset="0"/>
                <a:cs typeface="Verdana" panose="020B0604030504040204" pitchFamily="34" charset="0"/>
              </a:rPr>
              <a:t>WHAT IS THE STORY?</a:t>
            </a:r>
          </a:p>
        </p:txBody>
      </p:sp>
      <p:sp>
        <p:nvSpPr>
          <p:cNvPr id="2" name="TextBox 1">
            <a:extLst>
              <a:ext uri="{FF2B5EF4-FFF2-40B4-BE49-F238E27FC236}">
                <a16:creationId xmlns:a16="http://schemas.microsoft.com/office/drawing/2014/main" id="{DE5EF6F8-7581-3B83-5F35-C294AFF1E405}"/>
              </a:ext>
            </a:extLst>
          </p:cNvPr>
          <p:cNvSpPr txBox="1"/>
          <p:nvPr/>
        </p:nvSpPr>
        <p:spPr>
          <a:xfrm>
            <a:off x="3023119" y="3429000"/>
            <a:ext cx="7025950" cy="800219"/>
          </a:xfrm>
          <a:prstGeom prst="rect">
            <a:avLst/>
          </a:prstGeom>
          <a:noFill/>
        </p:spPr>
        <p:txBody>
          <a:bodyPr wrap="square" rtlCol="0">
            <a:spAutoFit/>
          </a:bodyPr>
          <a:lstStyle/>
          <a:p>
            <a:r>
              <a:rPr lang="en-US" sz="4600" i="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4600" i="1" dirty="0" err="1">
                <a:solidFill>
                  <a:schemeClr val="bg1"/>
                </a:solidFill>
                <a:latin typeface="Verdana" panose="020B0604030504040204" pitchFamily="34" charset="0"/>
                <a:ea typeface="Verdana" panose="020B0604030504040204" pitchFamily="34" charset="0"/>
                <a:cs typeface="Verdana" panose="020B0604030504040204" pitchFamily="34" charset="0"/>
              </a:rPr>
              <a:t>Cuál</a:t>
            </a:r>
            <a:r>
              <a:rPr lang="en-US" sz="4600" i="1" dirty="0">
                <a:solidFill>
                  <a:schemeClr val="bg1"/>
                </a:solidFill>
                <a:latin typeface="Verdana" panose="020B0604030504040204" pitchFamily="34" charset="0"/>
                <a:ea typeface="Verdana" panose="020B0604030504040204" pitchFamily="34" charset="0"/>
                <a:cs typeface="Verdana" panose="020B0604030504040204" pitchFamily="34" charset="0"/>
              </a:rPr>
              <a:t> es la </a:t>
            </a:r>
            <a:r>
              <a:rPr lang="en-US" sz="4600" i="1" dirty="0" err="1">
                <a:solidFill>
                  <a:schemeClr val="bg1"/>
                </a:solidFill>
                <a:latin typeface="Verdana" panose="020B0604030504040204" pitchFamily="34" charset="0"/>
                <a:ea typeface="Verdana" panose="020B0604030504040204" pitchFamily="34" charset="0"/>
                <a:cs typeface="Verdana" panose="020B0604030504040204" pitchFamily="34" charset="0"/>
              </a:rPr>
              <a:t>historia</a:t>
            </a:r>
            <a:r>
              <a:rPr lang="en-US" sz="4600" i="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19305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45555-12AD-4040-A8B4-B3D020981D00}"/>
              </a:ext>
            </a:extLst>
          </p:cNvPr>
          <p:cNvSpPr/>
          <p:nvPr/>
        </p:nvSpPr>
        <p:spPr>
          <a:xfrm>
            <a:off x="2139043" y="-4961"/>
            <a:ext cx="8001000" cy="1606329"/>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3F3E"/>
              </a:solidFill>
            </a:endParaRPr>
          </a:p>
        </p:txBody>
      </p:sp>
      <p:sp>
        <p:nvSpPr>
          <p:cNvPr id="6" name="Title 1">
            <a:extLst>
              <a:ext uri="{FF2B5EF4-FFF2-40B4-BE49-F238E27FC236}">
                <a16:creationId xmlns:a16="http://schemas.microsoft.com/office/drawing/2014/main" id="{5041E178-45E8-9A40-B61E-80F51CDE28D0}"/>
              </a:ext>
            </a:extLst>
          </p:cNvPr>
          <p:cNvSpPr txBox="1">
            <a:spLocks/>
          </p:cNvSpPr>
          <p:nvPr/>
        </p:nvSpPr>
        <p:spPr>
          <a:xfrm>
            <a:off x="567418" y="159126"/>
            <a:ext cx="11144250" cy="692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Press Releases and News</a:t>
            </a:r>
          </a:p>
        </p:txBody>
      </p:sp>
      <p:sp>
        <p:nvSpPr>
          <p:cNvPr id="7" name="Title 9">
            <a:extLst>
              <a:ext uri="{FF2B5EF4-FFF2-40B4-BE49-F238E27FC236}">
                <a16:creationId xmlns:a16="http://schemas.microsoft.com/office/drawing/2014/main" id="{03A2106D-BBFE-E041-8414-3BD9ED98FC2D}"/>
              </a:ext>
            </a:extLst>
          </p:cNvPr>
          <p:cNvSpPr txBox="1">
            <a:spLocks/>
          </p:cNvSpPr>
          <p:nvPr/>
        </p:nvSpPr>
        <p:spPr>
          <a:xfrm>
            <a:off x="567418" y="1765455"/>
            <a:ext cx="10493828" cy="3870740"/>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lnSpc>
                <a:spcPct val="2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Announcements -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Anuncios</a:t>
            </a:r>
            <a:endPar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2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Events -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Eventos</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2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Deaths -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Muertes</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2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General Information – </a:t>
            </a:r>
            <a:r>
              <a:rPr lang="en-US" sz="3200" i="1" dirty="0" err="1">
                <a:solidFill>
                  <a:srgbClr val="3E3F3E"/>
                </a:solidFill>
                <a:latin typeface="Verdana" panose="020B0604030504040204" pitchFamily="34" charset="0"/>
                <a:ea typeface="Verdana" panose="020B0604030504040204" pitchFamily="34" charset="0"/>
                <a:cs typeface="Verdana" panose="020B0604030504040204" pitchFamily="34" charset="0"/>
              </a:rPr>
              <a:t>Información</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 General</a:t>
            </a:r>
          </a:p>
        </p:txBody>
      </p:sp>
      <p:sp>
        <p:nvSpPr>
          <p:cNvPr id="2" name="Rectangle 1">
            <a:extLst>
              <a:ext uri="{FF2B5EF4-FFF2-40B4-BE49-F238E27FC236}">
                <a16:creationId xmlns:a16="http://schemas.microsoft.com/office/drawing/2014/main" id="{59342945-2726-AC06-770A-651CDE225D05}"/>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BDC1C6"/>
                </a:solidFill>
                <a:effectLst/>
                <a:latin typeface="Roboto" panose="02000000000000000000"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FE6FDC0-9BDE-88F3-D73F-AEB1068B3524}"/>
              </a:ext>
            </a:extLst>
          </p:cNvPr>
          <p:cNvSpPr txBox="1"/>
          <p:nvPr/>
        </p:nvSpPr>
        <p:spPr>
          <a:xfrm>
            <a:off x="2580640" y="799906"/>
            <a:ext cx="7030720" cy="523220"/>
          </a:xfrm>
          <a:prstGeom prst="rect">
            <a:avLst/>
          </a:prstGeom>
          <a:noFill/>
        </p:spPr>
        <p:txBody>
          <a:bodyPr wrap="square" rtlCol="0">
            <a:spAutoFit/>
          </a:bodyPr>
          <a:lstStyle/>
          <a:p>
            <a:pPr algn="ct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Comunicados</a:t>
            </a: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prensa</a:t>
            </a: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 y noticias</a:t>
            </a:r>
          </a:p>
        </p:txBody>
      </p:sp>
    </p:spTree>
    <p:extLst>
      <p:ext uri="{BB962C8B-B14F-4D97-AF65-F5344CB8AC3E}">
        <p14:creationId xmlns:p14="http://schemas.microsoft.com/office/powerpoint/2010/main" val="241420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45555-12AD-4040-A8B4-B3D020981D00}"/>
              </a:ext>
            </a:extLst>
          </p:cNvPr>
          <p:cNvSpPr/>
          <p:nvPr/>
        </p:nvSpPr>
        <p:spPr>
          <a:xfrm>
            <a:off x="2139043" y="0"/>
            <a:ext cx="8001000" cy="1493630"/>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3F3E"/>
              </a:solidFill>
            </a:endParaRPr>
          </a:p>
        </p:txBody>
      </p:sp>
      <p:sp>
        <p:nvSpPr>
          <p:cNvPr id="6" name="Title 1">
            <a:extLst>
              <a:ext uri="{FF2B5EF4-FFF2-40B4-BE49-F238E27FC236}">
                <a16:creationId xmlns:a16="http://schemas.microsoft.com/office/drawing/2014/main" id="{5041E178-45E8-9A40-B61E-80F51CDE28D0}"/>
              </a:ext>
            </a:extLst>
          </p:cNvPr>
          <p:cNvSpPr txBox="1">
            <a:spLocks/>
          </p:cNvSpPr>
          <p:nvPr/>
        </p:nvSpPr>
        <p:spPr>
          <a:xfrm>
            <a:off x="567418" y="144858"/>
            <a:ext cx="11144250" cy="692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News Stories</a:t>
            </a:r>
          </a:p>
        </p:txBody>
      </p:sp>
      <p:sp>
        <p:nvSpPr>
          <p:cNvPr id="7" name="Title 9">
            <a:extLst>
              <a:ext uri="{FF2B5EF4-FFF2-40B4-BE49-F238E27FC236}">
                <a16:creationId xmlns:a16="http://schemas.microsoft.com/office/drawing/2014/main" id="{03A2106D-BBFE-E041-8414-3BD9ED98FC2D}"/>
              </a:ext>
            </a:extLst>
          </p:cNvPr>
          <p:cNvSpPr txBox="1">
            <a:spLocks/>
          </p:cNvSpPr>
          <p:nvPr/>
        </p:nvSpPr>
        <p:spPr>
          <a:xfrm>
            <a:off x="567418" y="1632097"/>
            <a:ext cx="10493828" cy="4578626"/>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lnSpc>
                <a:spcPct val="2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Goes further in-depth –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Va</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más</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en</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profunidad</a:t>
            </a:r>
            <a:endPar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5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Begins to answer question of </a:t>
            </a:r>
            <a:r>
              <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rPr>
              <a:t>why? –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Empieza</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con la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respuesta</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 la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pregunta</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por</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qué</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5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Provides evidence of impact –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Provee</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un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ejemplo</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del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impacto</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de un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evento</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2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Quotes, Quotes, Quotes! – </a:t>
            </a:r>
            <a:r>
              <a:rPr lang="en-US" sz="2400" dirty="0">
                <a:solidFill>
                  <a:srgbClr val="3E3F3E"/>
                </a:solidFill>
                <a:latin typeface="Verdana" panose="020B0604030504040204" pitchFamily="34" charset="0"/>
                <a:ea typeface="Verdana" panose="020B0604030504040204" pitchFamily="34" charset="0"/>
                <a:cs typeface="Verdana" panose="020B0604030504040204" pitchFamily="34" charset="0"/>
              </a:rPr>
              <a:t>¡</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Citas</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Citas</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Citas</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a:t>
            </a:r>
            <a:endPar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8071A22A-4238-EE16-59F1-0F1B1B1FF1D6}"/>
              </a:ext>
            </a:extLst>
          </p:cNvPr>
          <p:cNvSpPr txBox="1"/>
          <p:nvPr/>
        </p:nvSpPr>
        <p:spPr>
          <a:xfrm>
            <a:off x="3129280" y="837804"/>
            <a:ext cx="6177280" cy="523220"/>
          </a:xfrm>
          <a:prstGeom prst="rect">
            <a:avLst/>
          </a:prstGeom>
          <a:noFill/>
        </p:spPr>
        <p:txBody>
          <a:bodyPr wrap="square" rtlCol="0">
            <a:spAutoFit/>
          </a:bodyPr>
          <a:lstStyle/>
          <a:p>
            <a:pPr algn="ct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Historias</a:t>
            </a: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noticias</a:t>
            </a:r>
            <a:endPar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51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45555-12AD-4040-A8B4-B3D020981D00}"/>
              </a:ext>
            </a:extLst>
          </p:cNvPr>
          <p:cNvSpPr/>
          <p:nvPr/>
        </p:nvSpPr>
        <p:spPr>
          <a:xfrm>
            <a:off x="2139043" y="-2066"/>
            <a:ext cx="8001000" cy="1706880"/>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3F3E"/>
              </a:solidFill>
            </a:endParaRPr>
          </a:p>
        </p:txBody>
      </p:sp>
      <p:sp>
        <p:nvSpPr>
          <p:cNvPr id="6" name="Title 1">
            <a:extLst>
              <a:ext uri="{FF2B5EF4-FFF2-40B4-BE49-F238E27FC236}">
                <a16:creationId xmlns:a16="http://schemas.microsoft.com/office/drawing/2014/main" id="{5041E178-45E8-9A40-B61E-80F51CDE28D0}"/>
              </a:ext>
            </a:extLst>
          </p:cNvPr>
          <p:cNvSpPr txBox="1">
            <a:spLocks/>
          </p:cNvSpPr>
          <p:nvPr/>
        </p:nvSpPr>
        <p:spPr>
          <a:xfrm>
            <a:off x="567418" y="246458"/>
            <a:ext cx="11144250" cy="692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Quotes are Important</a:t>
            </a:r>
          </a:p>
        </p:txBody>
      </p:sp>
      <p:sp>
        <p:nvSpPr>
          <p:cNvPr id="7" name="Title 9">
            <a:extLst>
              <a:ext uri="{FF2B5EF4-FFF2-40B4-BE49-F238E27FC236}">
                <a16:creationId xmlns:a16="http://schemas.microsoft.com/office/drawing/2014/main" id="{03A2106D-BBFE-E041-8414-3BD9ED98FC2D}"/>
              </a:ext>
            </a:extLst>
          </p:cNvPr>
          <p:cNvSpPr txBox="1">
            <a:spLocks/>
          </p:cNvSpPr>
          <p:nvPr/>
        </p:nvSpPr>
        <p:spPr>
          <a:xfrm>
            <a:off x="567418" y="2045638"/>
            <a:ext cx="10493828" cy="31936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lnSpc>
                <a:spcPct val="2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Identify someone –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Identifique</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alguien</a:t>
            </a:r>
            <a:endPar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15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Ask questions, record responses –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Hágales</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preguntas</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y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registre</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una</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respuesta</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200000"/>
              </a:lnSpc>
              <a:buFont typeface="Arial" panose="020B0604020202020204" pitchFamily="34" charset="0"/>
              <a:buChar char="•"/>
            </a:pPr>
            <a:r>
              <a:rPr lang="en-US" sz="3200" dirty="0">
                <a:solidFill>
                  <a:srgbClr val="3E3F3E"/>
                </a:solidFill>
                <a:latin typeface="Verdana" panose="020B0604030504040204" pitchFamily="34" charset="0"/>
                <a:ea typeface="Verdana" panose="020B0604030504040204" pitchFamily="34" charset="0"/>
                <a:cs typeface="Verdana" panose="020B0604030504040204" pitchFamily="34" charset="0"/>
              </a:rPr>
              <a:t>This is their testimony! – </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¡Este es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el</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testimonio!</a:t>
            </a:r>
            <a:endParaRPr lang="en-US" sz="32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B97CB311-FD94-E592-EC7B-189947121F51}"/>
              </a:ext>
            </a:extLst>
          </p:cNvPr>
          <p:cNvSpPr txBox="1"/>
          <p:nvPr/>
        </p:nvSpPr>
        <p:spPr>
          <a:xfrm>
            <a:off x="2722880" y="939404"/>
            <a:ext cx="6827520" cy="523220"/>
          </a:xfrm>
          <a:prstGeom prst="rect">
            <a:avLst/>
          </a:prstGeom>
          <a:noFill/>
        </p:spPr>
        <p:txBody>
          <a:bodyPr wrap="square" rtlCol="0">
            <a:spAutoFit/>
          </a:bodyPr>
          <a:lstStyle/>
          <a:p>
            <a:pPr algn="ct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Las </a:t>
            </a: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citas</a:t>
            </a: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 son </a:t>
            </a: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importantes</a:t>
            </a:r>
            <a:endPar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3346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45555-12AD-4040-A8B4-B3D020981D00}"/>
              </a:ext>
            </a:extLst>
          </p:cNvPr>
          <p:cNvSpPr/>
          <p:nvPr/>
        </p:nvSpPr>
        <p:spPr>
          <a:xfrm>
            <a:off x="2139043" y="0"/>
            <a:ext cx="8001000" cy="1493630"/>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3F3E"/>
              </a:solidFill>
            </a:endParaRPr>
          </a:p>
        </p:txBody>
      </p:sp>
      <p:sp>
        <p:nvSpPr>
          <p:cNvPr id="6" name="Title 1">
            <a:extLst>
              <a:ext uri="{FF2B5EF4-FFF2-40B4-BE49-F238E27FC236}">
                <a16:creationId xmlns:a16="http://schemas.microsoft.com/office/drawing/2014/main" id="{5041E178-45E8-9A40-B61E-80F51CDE28D0}"/>
              </a:ext>
            </a:extLst>
          </p:cNvPr>
          <p:cNvSpPr txBox="1">
            <a:spLocks/>
          </p:cNvSpPr>
          <p:nvPr/>
        </p:nvSpPr>
        <p:spPr>
          <a:xfrm>
            <a:off x="567417" y="53869"/>
            <a:ext cx="11144250" cy="692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Stories of </a:t>
            </a:r>
            <a:r>
              <a:rPr lang="en-US" sz="3600" b="1" dirty="0" err="1">
                <a:solidFill>
                  <a:schemeClr val="bg1"/>
                </a:solidFill>
                <a:latin typeface="Verdana" panose="020B0604030504040204" pitchFamily="34" charset="0"/>
                <a:ea typeface="Verdana" panose="020B0604030504040204" pitchFamily="34" charset="0"/>
                <a:cs typeface="Verdana" panose="020B0604030504040204" pitchFamily="34" charset="0"/>
              </a:rPr>
              <a:t>Tranformation</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9">
            <a:extLst>
              <a:ext uri="{FF2B5EF4-FFF2-40B4-BE49-F238E27FC236}">
                <a16:creationId xmlns:a16="http://schemas.microsoft.com/office/drawing/2014/main" id="{03A2106D-BBFE-E041-8414-3BD9ED98FC2D}"/>
              </a:ext>
            </a:extLst>
          </p:cNvPr>
          <p:cNvSpPr txBox="1">
            <a:spLocks/>
          </p:cNvSpPr>
          <p:nvPr/>
        </p:nvSpPr>
        <p:spPr>
          <a:xfrm>
            <a:off x="567417" y="1322608"/>
            <a:ext cx="10493828" cy="455785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lnSpc>
                <a:spcPct val="200000"/>
              </a:lnSpc>
              <a:buFont typeface="Arial" panose="020B0604020202020204" pitchFamily="34" charset="0"/>
              <a:buChar char="•"/>
            </a:pPr>
            <a:r>
              <a:rPr lang="en-US" sz="3000" dirty="0">
                <a:solidFill>
                  <a:srgbClr val="3E3F3E"/>
                </a:solidFill>
                <a:latin typeface="Verdana" panose="020B0604030504040204" pitchFamily="34" charset="0"/>
                <a:ea typeface="Verdana" panose="020B0604030504040204" pitchFamily="34" charset="0"/>
                <a:cs typeface="Verdana" panose="020B0604030504040204" pitchFamily="34" charset="0"/>
              </a:rPr>
              <a:t>Personal stories –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Historias</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personales</a:t>
            </a:r>
            <a:endParaRPr lang="en-US" sz="30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200000"/>
              </a:lnSpc>
              <a:buFont typeface="Arial" panose="020B0604020202020204" pitchFamily="34" charset="0"/>
              <a:buChar char="•"/>
            </a:pPr>
            <a:r>
              <a:rPr lang="en-US" sz="3000" dirty="0">
                <a:solidFill>
                  <a:srgbClr val="3E3F3E"/>
                </a:solidFill>
                <a:latin typeface="Verdana" panose="020B0604030504040204" pitchFamily="34" charset="0"/>
                <a:ea typeface="Verdana" panose="020B0604030504040204" pitchFamily="34" charset="0"/>
                <a:cs typeface="Verdana" panose="020B0604030504040204" pitchFamily="34" charset="0"/>
              </a:rPr>
              <a:t>Embrace struggle, pain –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Abrazar</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la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lucha</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y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el</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dolor</a:t>
            </a:r>
            <a:endParaRPr lang="en-US" sz="30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200000"/>
              </a:lnSpc>
              <a:buFont typeface="Arial" panose="020B0604020202020204" pitchFamily="34" charset="0"/>
              <a:buChar char="•"/>
            </a:pPr>
            <a:r>
              <a:rPr lang="en-US" sz="3000" dirty="0">
                <a:solidFill>
                  <a:srgbClr val="3E3F3E"/>
                </a:solidFill>
                <a:latin typeface="Verdana" panose="020B0604030504040204" pitchFamily="34" charset="0"/>
                <a:ea typeface="Verdana" panose="020B0604030504040204" pitchFamily="34" charset="0"/>
                <a:cs typeface="Verdana" panose="020B0604030504040204" pitchFamily="34" charset="0"/>
              </a:rPr>
              <a:t>Be even! – </a:t>
            </a:r>
            <a:r>
              <a:rPr lang="en-US" sz="2400" dirty="0">
                <a:solidFill>
                  <a:srgbClr val="3E3F3E"/>
                </a:solidFill>
                <a:latin typeface="Verdana" panose="020B0604030504040204" pitchFamily="34" charset="0"/>
                <a:ea typeface="Verdana" panose="020B0604030504040204" pitchFamily="34" charset="0"/>
                <a:cs typeface="Verdana" panose="020B0604030504040204" pitchFamily="34" charset="0"/>
              </a:rPr>
              <a:t>¡</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Sé</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Parejo!</a:t>
            </a:r>
            <a:endParaRPr lang="en-US" sz="30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a:p>
            <a:pPr marL="457200" indent="-457200" algn="l">
              <a:lnSpc>
                <a:spcPct val="200000"/>
              </a:lnSpc>
              <a:buFont typeface="Arial" panose="020B0604020202020204" pitchFamily="34" charset="0"/>
              <a:buChar char="•"/>
            </a:pPr>
            <a:r>
              <a:rPr lang="en-US" sz="3000" dirty="0">
                <a:solidFill>
                  <a:srgbClr val="3E3F3E"/>
                </a:solidFill>
                <a:latin typeface="Verdana" panose="020B0604030504040204" pitchFamily="34" charset="0"/>
                <a:ea typeface="Verdana" panose="020B0604030504040204" pitchFamily="34" charset="0"/>
                <a:cs typeface="Verdana" panose="020B0604030504040204" pitchFamily="34" charset="0"/>
              </a:rPr>
              <a:t>Inspire the consumer to participate –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Inspirar</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al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consumidor</a:t>
            </a:r>
            <a:r>
              <a:rPr lang="en-US" sz="2400" i="1" dirty="0">
                <a:solidFill>
                  <a:srgbClr val="3E3F3E"/>
                </a:solidFill>
                <a:latin typeface="Verdana" panose="020B0604030504040204" pitchFamily="34" charset="0"/>
                <a:ea typeface="Verdana" panose="020B0604030504040204" pitchFamily="34" charset="0"/>
                <a:cs typeface="Verdana" panose="020B0604030504040204" pitchFamily="34" charset="0"/>
              </a:rPr>
              <a:t> a </a:t>
            </a:r>
            <a:r>
              <a:rPr lang="en-US" sz="2400" i="1" dirty="0" err="1">
                <a:solidFill>
                  <a:srgbClr val="3E3F3E"/>
                </a:solidFill>
                <a:latin typeface="Verdana" panose="020B0604030504040204" pitchFamily="34" charset="0"/>
                <a:ea typeface="Verdana" panose="020B0604030504040204" pitchFamily="34" charset="0"/>
                <a:cs typeface="Verdana" panose="020B0604030504040204" pitchFamily="34" charset="0"/>
              </a:rPr>
              <a:t>involucrarse</a:t>
            </a:r>
            <a:endParaRPr lang="en-US" sz="3000" i="1" dirty="0">
              <a:solidFill>
                <a:srgbClr val="3E3F3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308BC59C-587F-667F-9B43-5EA0FAF12DAE}"/>
              </a:ext>
            </a:extLst>
          </p:cNvPr>
          <p:cNvSpPr txBox="1"/>
          <p:nvPr/>
        </p:nvSpPr>
        <p:spPr>
          <a:xfrm>
            <a:off x="3701666" y="800684"/>
            <a:ext cx="4225330" cy="523220"/>
          </a:xfrm>
          <a:prstGeom prst="rect">
            <a:avLst/>
          </a:prstGeom>
          <a:noFill/>
        </p:spPr>
        <p:txBody>
          <a:bodyPr wrap="square" rtlCol="0">
            <a:spAutoFit/>
          </a:bodyPr>
          <a:lstStyle/>
          <a:p>
            <a:r>
              <a:rPr lang="en-US" sz="2800" i="1" dirty="0" err="1">
                <a:solidFill>
                  <a:schemeClr val="bg1"/>
                </a:solidFill>
              </a:rPr>
              <a:t>Historias</a:t>
            </a:r>
            <a:r>
              <a:rPr lang="en-US" sz="2800" i="1" dirty="0">
                <a:solidFill>
                  <a:schemeClr val="bg1"/>
                </a:solidFill>
              </a:rPr>
              <a:t> de </a:t>
            </a:r>
            <a:r>
              <a:rPr lang="en-US" sz="2800" i="1" dirty="0" err="1">
                <a:solidFill>
                  <a:schemeClr val="bg1"/>
                </a:solidFill>
              </a:rPr>
              <a:t>tranformación</a:t>
            </a:r>
            <a:endParaRPr lang="en-US" sz="2800" i="1" dirty="0">
              <a:solidFill>
                <a:schemeClr val="bg1"/>
              </a:solidFill>
            </a:endParaRPr>
          </a:p>
        </p:txBody>
      </p:sp>
    </p:spTree>
    <p:extLst>
      <p:ext uri="{BB962C8B-B14F-4D97-AF65-F5344CB8AC3E}">
        <p14:creationId xmlns:p14="http://schemas.microsoft.com/office/powerpoint/2010/main" val="156006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B7ECD826-0898-DE4B-BC10-5B14DCD43432}"/>
              </a:ext>
            </a:extLst>
          </p:cNvPr>
          <p:cNvSpPr txBox="1">
            <a:spLocks noGrp="1"/>
          </p:cNvSpPr>
          <p:nvPr>
            <p:ph type="ctrTitle"/>
          </p:nvPr>
        </p:nvSpPr>
        <p:spPr>
          <a:xfrm>
            <a:off x="849086" y="1658011"/>
            <a:ext cx="10493828" cy="535531"/>
          </a:xfrm>
          <a:prstGeom prst="rect">
            <a:avLst/>
          </a:prstGeom>
          <a:noFill/>
        </p:spPr>
        <p:txBody>
          <a:bodyPr wrap="square" rtlCol="0" anchor="ctr">
            <a:spAutoFit/>
          </a:bodyPr>
          <a:lstStyle/>
          <a:p>
            <a:pPr algn="ctr"/>
            <a:r>
              <a:rPr lang="en-US" sz="3200" i="1" u="sng" dirty="0">
                <a:solidFill>
                  <a:schemeClr val="bg1"/>
                </a:solidFill>
                <a:latin typeface="Verdana" panose="020B0604030504040204" pitchFamily="34" charset="0"/>
                <a:ea typeface="Verdana" panose="020B0604030504040204" pitchFamily="34" charset="0"/>
                <a:cs typeface="Verdana" panose="020B0604030504040204" pitchFamily="34" charset="0"/>
              </a:rPr>
              <a:t>The Head, The Heart, The Feet</a:t>
            </a:r>
          </a:p>
        </p:txBody>
      </p:sp>
      <p:sp>
        <p:nvSpPr>
          <p:cNvPr id="14" name="Rectangle 13">
            <a:extLst>
              <a:ext uri="{FF2B5EF4-FFF2-40B4-BE49-F238E27FC236}">
                <a16:creationId xmlns:a16="http://schemas.microsoft.com/office/drawing/2014/main" id="{F9B83811-6871-5847-8FFF-67759603E424}"/>
              </a:ext>
            </a:extLst>
          </p:cNvPr>
          <p:cNvSpPr/>
          <p:nvPr/>
        </p:nvSpPr>
        <p:spPr>
          <a:xfrm>
            <a:off x="2110014" y="396936"/>
            <a:ext cx="8001000" cy="1185863"/>
          </a:xfrm>
          <a:prstGeom prst="rect">
            <a:avLst/>
          </a:prstGeom>
          <a:solidFill>
            <a:srgbClr val="3E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3F3E"/>
              </a:solidFill>
            </a:endParaRPr>
          </a:p>
        </p:txBody>
      </p:sp>
      <p:sp>
        <p:nvSpPr>
          <p:cNvPr id="15" name="Title 1">
            <a:extLst>
              <a:ext uri="{FF2B5EF4-FFF2-40B4-BE49-F238E27FC236}">
                <a16:creationId xmlns:a16="http://schemas.microsoft.com/office/drawing/2014/main" id="{D9CEA76A-21B9-F54C-933B-96A3C662ADF7}"/>
              </a:ext>
            </a:extLst>
          </p:cNvPr>
          <p:cNvSpPr txBox="1">
            <a:spLocks/>
          </p:cNvSpPr>
          <p:nvPr/>
        </p:nvSpPr>
        <p:spPr>
          <a:xfrm>
            <a:off x="538389" y="419456"/>
            <a:ext cx="11144250" cy="692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1593850" algn="l"/>
              </a:tabLst>
            </a:pP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Inform, Inspire, Engage</a:t>
            </a:r>
          </a:p>
        </p:txBody>
      </p:sp>
      <p:sp>
        <p:nvSpPr>
          <p:cNvPr id="2" name="TextBox 1">
            <a:extLst>
              <a:ext uri="{FF2B5EF4-FFF2-40B4-BE49-F238E27FC236}">
                <a16:creationId xmlns:a16="http://schemas.microsoft.com/office/drawing/2014/main" id="{1D120D02-1C09-AEC3-91F3-87ED12B63EB2}"/>
              </a:ext>
            </a:extLst>
          </p:cNvPr>
          <p:cNvSpPr txBox="1"/>
          <p:nvPr/>
        </p:nvSpPr>
        <p:spPr>
          <a:xfrm>
            <a:off x="2029995" y="2186809"/>
            <a:ext cx="8161037" cy="3359061"/>
          </a:xfrm>
          <a:prstGeom prst="rect">
            <a:avLst/>
          </a:prstGeom>
          <a:noFill/>
        </p:spPr>
        <p:txBody>
          <a:bodyPr wrap="square" rtlCol="0">
            <a:spAutoFit/>
          </a:bodyPr>
          <a:lstStyle/>
          <a:p>
            <a:pPr>
              <a:lnSpc>
                <a:spcPct val="150000"/>
              </a:lnSpc>
            </a:pPr>
            <a:r>
              <a:rPr lang="en-US" sz="2400" b="1" dirty="0">
                <a:solidFill>
                  <a:schemeClr val="bg1"/>
                </a:solidFill>
              </a:rPr>
              <a:t>The Head: People are informed — </a:t>
            </a:r>
            <a:r>
              <a:rPr lang="en-US" sz="2400" i="1" dirty="0">
                <a:solidFill>
                  <a:schemeClr val="bg1"/>
                </a:solidFill>
              </a:rPr>
              <a:t>La Cabeza: Las personas </a:t>
            </a:r>
            <a:r>
              <a:rPr lang="en-US" sz="2400" i="1" dirty="0" err="1">
                <a:solidFill>
                  <a:schemeClr val="bg1"/>
                </a:solidFill>
              </a:rPr>
              <a:t>están</a:t>
            </a:r>
            <a:r>
              <a:rPr lang="en-US" sz="2400" i="1" dirty="0">
                <a:solidFill>
                  <a:schemeClr val="bg1"/>
                </a:solidFill>
              </a:rPr>
              <a:t> </a:t>
            </a:r>
            <a:r>
              <a:rPr lang="en-US" sz="2400" i="1" dirty="0" err="1">
                <a:solidFill>
                  <a:schemeClr val="bg1"/>
                </a:solidFill>
              </a:rPr>
              <a:t>informadas</a:t>
            </a:r>
            <a:endParaRPr lang="en-US" sz="2400" i="1" dirty="0">
              <a:solidFill>
                <a:schemeClr val="bg1"/>
              </a:solidFill>
            </a:endParaRPr>
          </a:p>
          <a:p>
            <a:pPr>
              <a:lnSpc>
                <a:spcPct val="150000"/>
              </a:lnSpc>
            </a:pPr>
            <a:r>
              <a:rPr lang="en-US" sz="2400" b="1" dirty="0">
                <a:solidFill>
                  <a:schemeClr val="bg1"/>
                </a:solidFill>
              </a:rPr>
              <a:t>The Heart: People are Inspired — </a:t>
            </a:r>
            <a:r>
              <a:rPr lang="en-US" sz="2400" i="1" dirty="0">
                <a:solidFill>
                  <a:schemeClr val="bg1"/>
                </a:solidFill>
              </a:rPr>
              <a:t>El Corazón: Las personas se </a:t>
            </a:r>
            <a:r>
              <a:rPr lang="en-US" sz="2400" i="1" dirty="0" err="1">
                <a:solidFill>
                  <a:schemeClr val="bg1"/>
                </a:solidFill>
              </a:rPr>
              <a:t>inspiran</a:t>
            </a:r>
            <a:endParaRPr lang="en-US" sz="2400" i="1" dirty="0">
              <a:solidFill>
                <a:schemeClr val="bg1"/>
              </a:solidFill>
            </a:endParaRPr>
          </a:p>
          <a:p>
            <a:pPr>
              <a:lnSpc>
                <a:spcPct val="150000"/>
              </a:lnSpc>
            </a:pPr>
            <a:r>
              <a:rPr lang="en-US" sz="2400" b="1" dirty="0">
                <a:solidFill>
                  <a:schemeClr val="bg1"/>
                </a:solidFill>
              </a:rPr>
              <a:t>The Feet: Inspiration leads to action —</a:t>
            </a:r>
            <a:r>
              <a:rPr lang="en-US" sz="2400" i="1" dirty="0">
                <a:solidFill>
                  <a:schemeClr val="bg1"/>
                </a:solidFill>
              </a:rPr>
              <a:t>Los Pies: </a:t>
            </a:r>
            <a:r>
              <a:rPr lang="en-US" altLang="en-US" sz="2400" dirty="0">
                <a:solidFill>
                  <a:srgbClr val="E8EAED"/>
                </a:solidFill>
                <a:latin typeface="inherit"/>
              </a:rPr>
              <a:t>La </a:t>
            </a:r>
            <a:r>
              <a:rPr lang="en-US" altLang="en-US" sz="2400" dirty="0" err="1">
                <a:solidFill>
                  <a:srgbClr val="E8EAED"/>
                </a:solidFill>
                <a:latin typeface="inherit"/>
              </a:rPr>
              <a:t>inspiración</a:t>
            </a:r>
            <a:r>
              <a:rPr lang="en-US" altLang="en-US" sz="2400" dirty="0">
                <a:solidFill>
                  <a:srgbClr val="E8EAED"/>
                </a:solidFill>
                <a:latin typeface="inherit"/>
              </a:rPr>
              <a:t> </a:t>
            </a:r>
            <a:r>
              <a:rPr lang="en-US" altLang="en-US" sz="2400" dirty="0" err="1">
                <a:solidFill>
                  <a:srgbClr val="E8EAED"/>
                </a:solidFill>
                <a:latin typeface="inherit"/>
              </a:rPr>
              <a:t>lleva</a:t>
            </a:r>
            <a:r>
              <a:rPr lang="en-US" altLang="en-US" sz="2400" dirty="0">
                <a:solidFill>
                  <a:srgbClr val="E8EAED"/>
                </a:solidFill>
                <a:latin typeface="inherit"/>
              </a:rPr>
              <a:t> a la </a:t>
            </a:r>
            <a:r>
              <a:rPr lang="en-US" altLang="en-US" sz="2400" dirty="0" err="1">
                <a:solidFill>
                  <a:srgbClr val="E8EAED"/>
                </a:solidFill>
                <a:latin typeface="inherit"/>
              </a:rPr>
              <a:t>acción</a:t>
            </a:r>
            <a:endParaRPr lang="en-US" altLang="en-US" sz="2400" dirty="0"/>
          </a:p>
        </p:txBody>
      </p:sp>
      <p:sp>
        <p:nvSpPr>
          <p:cNvPr id="6" name="TextBox 1">
            <a:extLst>
              <a:ext uri="{FF2B5EF4-FFF2-40B4-BE49-F238E27FC236}">
                <a16:creationId xmlns:a16="http://schemas.microsoft.com/office/drawing/2014/main" id="{65D74B75-4736-1A09-38D9-DD7583791D1B}"/>
              </a:ext>
            </a:extLst>
          </p:cNvPr>
          <p:cNvSpPr txBox="1"/>
          <p:nvPr/>
        </p:nvSpPr>
        <p:spPr>
          <a:xfrm>
            <a:off x="3775207" y="989867"/>
            <a:ext cx="4670612" cy="523220"/>
          </a:xfrm>
          <a:prstGeom prst="rect">
            <a:avLst/>
          </a:prstGeom>
          <a:noFill/>
        </p:spPr>
        <p:txBody>
          <a:bodyPr wrap="square" rtlCol="0">
            <a:spAutoFit/>
          </a:bodyPr>
          <a:lstStyle/>
          <a:p>
            <a:pPr algn="ctr"/>
            <a:r>
              <a:rPr lang="en-US" sz="2800" i="1" dirty="0" err="1">
                <a:solidFill>
                  <a:schemeClr val="bg1"/>
                </a:solidFill>
              </a:rPr>
              <a:t>Informar</a:t>
            </a:r>
            <a:r>
              <a:rPr lang="en-US" sz="2800" i="1" dirty="0">
                <a:solidFill>
                  <a:schemeClr val="bg1"/>
                </a:solidFill>
              </a:rPr>
              <a:t>, </a:t>
            </a:r>
            <a:r>
              <a:rPr lang="en-US" sz="2800" i="1" dirty="0" err="1">
                <a:solidFill>
                  <a:schemeClr val="bg1"/>
                </a:solidFill>
              </a:rPr>
              <a:t>Inspirar</a:t>
            </a:r>
            <a:r>
              <a:rPr lang="en-US" sz="2800" i="1" dirty="0">
                <a:solidFill>
                  <a:schemeClr val="bg1"/>
                </a:solidFill>
              </a:rPr>
              <a:t>, </a:t>
            </a:r>
            <a:r>
              <a:rPr lang="en-US" sz="2800" i="1" dirty="0" err="1">
                <a:solidFill>
                  <a:schemeClr val="bg1"/>
                </a:solidFill>
              </a:rPr>
              <a:t>Involucrar</a:t>
            </a:r>
            <a:endParaRPr lang="en-US" sz="2800" i="1" dirty="0">
              <a:solidFill>
                <a:schemeClr val="bg1"/>
              </a:solidFill>
            </a:endParaRPr>
          </a:p>
        </p:txBody>
      </p:sp>
    </p:spTree>
    <p:extLst>
      <p:ext uri="{BB962C8B-B14F-4D97-AF65-F5344CB8AC3E}">
        <p14:creationId xmlns:p14="http://schemas.microsoft.com/office/powerpoint/2010/main" val="482356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TotalTime>
  <Words>767</Words>
  <Application>Microsoft Office PowerPoint</Application>
  <PresentationFormat>Panorámica</PresentationFormat>
  <Paragraphs>108</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Calibri Light</vt:lpstr>
      <vt:lpstr>inherit</vt:lpstr>
      <vt:lpstr>Roboto</vt:lpstr>
      <vt:lpstr>Verdana</vt:lpstr>
      <vt:lpstr>Office Theme</vt:lpstr>
      <vt:lpstr>Presentación de PowerPoint</vt:lpstr>
      <vt:lpstr>Daniel Sperry Digital Content Manager – Global Communications</vt:lpstr>
      <vt:lpstr>39 Many of the Samaritans from that town believed in him because of the woman’s testimony, “He told me everything I ever did.” 40 So when the Samaritans came to him, they urged him to stay with them, and he stayed two days. 41 And because of his words many more became believers. 42 They said to the woman, “We no longer believe just because of what you said; now we have heard for ourselves, and we know that this man really is the Savior of the world.”</vt:lpstr>
      <vt:lpstr>WHAT IS THE STORY?</vt:lpstr>
      <vt:lpstr>Presentación de PowerPoint</vt:lpstr>
      <vt:lpstr>Presentación de PowerPoint</vt:lpstr>
      <vt:lpstr>Presentación de PowerPoint</vt:lpstr>
      <vt:lpstr>Presentación de PowerPoint</vt:lpstr>
      <vt:lpstr>The Head, The Heart, The Feet</vt:lpstr>
      <vt:lpstr>WHY SHARING STORIES MATTERS LOCALLY</vt:lpstr>
      <vt:lpstr>Presentación de PowerPoint</vt:lpstr>
      <vt:lpstr>Presentación de PowerPoint</vt:lpstr>
      <vt:lpstr>Break! - ¡Receso!</vt:lpstr>
      <vt:lpstr>Tell me your story Cuéntame tu historia</vt:lpstr>
      <vt:lpstr>Why telling stories matters globally</vt:lpstr>
      <vt:lpstr>Presentación de PowerPoint</vt:lpstr>
      <vt:lpstr>Identifying your story</vt:lpstr>
      <vt:lpstr>Presentación de PowerPoint</vt:lpstr>
      <vt:lpstr>Presentación de PowerPoint</vt:lpstr>
      <vt:lpstr>Presentación de PowerPoint</vt:lpstr>
      <vt:lpstr>¡Comparte estas historias con  tu región!</vt:lpstr>
      <vt:lpstr>¿Preguntas?</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subject/>
  <dc:creator>mgoodwin@nazarene.org</dc:creator>
  <cp:keywords/>
  <dc:description/>
  <cp:lastModifiedBy>Esteban Murillo Solano</cp:lastModifiedBy>
  <cp:revision>33</cp:revision>
  <dcterms:created xsi:type="dcterms:W3CDTF">2020-03-13T14:14:40Z</dcterms:created>
  <dcterms:modified xsi:type="dcterms:W3CDTF">2022-08-02T14:14:35Z</dcterms:modified>
  <cp:category/>
</cp:coreProperties>
</file>