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5" r:id="rId1"/>
  </p:sldMasterIdLst>
  <p:handoutMasterIdLst>
    <p:handoutMasterId r:id="rId12"/>
  </p:handoutMasterIdLst>
  <p:sldIdLst>
    <p:sldId id="256" r:id="rId2"/>
    <p:sldId id="260" r:id="rId3"/>
    <p:sldId id="286" r:id="rId4"/>
    <p:sldId id="272" r:id="rId5"/>
    <p:sldId id="289" r:id="rId6"/>
    <p:sldId id="274" r:id="rId7"/>
    <p:sldId id="290" r:id="rId8"/>
    <p:sldId id="291" r:id="rId9"/>
    <p:sldId id="293" r:id="rId10"/>
    <p:sldId id="294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996600"/>
    <a:srgbClr val="D89F00"/>
    <a:srgbClr val="CC9900"/>
    <a:srgbClr val="336600"/>
    <a:srgbClr val="597E4E"/>
    <a:srgbClr val="996633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641" autoAdjust="0"/>
    <p:restoredTop sz="93132" autoAdjust="0"/>
  </p:normalViewPr>
  <p:slideViewPr>
    <p:cSldViewPr>
      <p:cViewPr>
        <p:scale>
          <a:sx n="110" d="100"/>
          <a:sy n="110" d="100"/>
        </p:scale>
        <p:origin x="2080" y="34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8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handoutMaster" Target="handoutMasters/handoutMaster1.xml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68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68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fld id="{0C023817-12CD-435D-9AD4-F769667EAF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77347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5530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530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496887F-6F66-4868-866D-19E73F863B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371640"/>
      </p:ext>
    </p:extLst>
  </p:cSld>
  <p:clrMapOvr>
    <a:masterClrMapping/>
  </p:clrMapOvr>
  <p:transition spd="slow"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C8254F-305A-4889-BC50-FAA3581B60F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8923307"/>
      </p:ext>
    </p:extLst>
  </p:cSld>
  <p:clrMapOvr>
    <a:masterClrMapping/>
  </p:clrMapOvr>
  <p:transition spd="slow"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089017-97E0-4921-9242-D3BBC0DF259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0796622"/>
      </p:ext>
    </p:extLst>
  </p:cSld>
  <p:clrMapOvr>
    <a:masterClrMapping/>
  </p:clrMapOvr>
  <p:transition spd="slow"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AD2A81-DBA9-4FF4-968B-42A8C7696E1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775121"/>
      </p:ext>
    </p:extLst>
  </p:cSld>
  <p:clrMapOvr>
    <a:masterClrMapping/>
  </p:clrMapOvr>
  <p:transition spd="slow"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5F449E-8FA9-47A2-B511-30D8E32F352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5459243"/>
      </p:ext>
    </p:extLst>
  </p:cSld>
  <p:clrMapOvr>
    <a:masterClrMapping/>
  </p:clrMapOvr>
  <p:transition spd="slow"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4B78D7-86AB-4A5E-82A1-5DD5C353C90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824188"/>
      </p:ext>
    </p:extLst>
  </p:cSld>
  <p:clrMapOvr>
    <a:masterClrMapping/>
  </p:clrMapOvr>
  <p:transition spd="slow"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BCA26A-C936-48E3-82E4-2A359A2A2B2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9370980"/>
      </p:ext>
    </p:extLst>
  </p:cSld>
  <p:clrMapOvr>
    <a:masterClrMapping/>
  </p:clrMapOvr>
  <p:transition spd="slow"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BC4AB63-AA89-45D9-B22B-E8105F3207E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532662"/>
      </p:ext>
    </p:extLst>
  </p:cSld>
  <p:clrMapOvr>
    <a:masterClrMapping/>
  </p:clrMapOvr>
  <p:transition spd="slow"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005D0D-11F5-4501-BB86-7117659366D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2794811"/>
      </p:ext>
    </p:extLst>
  </p:cSld>
  <p:clrMapOvr>
    <a:masterClrMapping/>
  </p:clrMapOvr>
  <p:transition spd="slow"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724D8A-9FFA-42E9-9F4B-8A861B77212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979617"/>
      </p:ext>
    </p:extLst>
  </p:cSld>
  <p:clrMapOvr>
    <a:masterClrMapping/>
  </p:clrMapOvr>
  <p:transition spd="slow"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E3F9D5-C4BA-49FE-B1F4-BEDE22B56B7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424775"/>
      </p:ext>
    </p:extLst>
  </p:cSld>
  <p:clrMapOvr>
    <a:masterClrMapping/>
  </p:clrMapOvr>
  <p:transition spd="slow">
    <p:fade/>
  </p:transition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fld id="{E0D11909-E931-40CC-857C-6A352F73F6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5427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5427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5428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038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428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5428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3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5428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5428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428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26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</p:sldLayoutIdLst>
  <p:transition spd="slow">
    <p:fade/>
  </p:transition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charset="2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8" name="Rectangle 20"/>
          <p:cNvSpPr>
            <a:spLocks noChangeArrowheads="1"/>
          </p:cNvSpPr>
          <p:nvPr/>
        </p:nvSpPr>
        <p:spPr bwMode="auto">
          <a:xfrm>
            <a:off x="152400" y="3200400"/>
            <a:ext cx="8839200" cy="297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rgbClr val="8C7D6D"/>
            </a:outerShdw>
          </a:effectLst>
        </p:spPr>
        <p:txBody>
          <a:bodyPr anchor="ctr"/>
          <a:lstStyle/>
          <a:p>
            <a:pPr algn="ctr" eaLnBrk="1" hangingPunct="1">
              <a:defRPr/>
            </a:pPr>
            <a:r>
              <a:rPr lang="en-US" sz="44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Your Decision Determines Your </a:t>
            </a:r>
            <a:r>
              <a:rPr lang="en-US" sz="4400" b="1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Destiny</a:t>
            </a:r>
            <a:r>
              <a:rPr lang="en-US" sz="48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  <a:t/>
            </a:r>
            <a:br>
              <a:rPr lang="en-US" sz="48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</a:br>
            <a:endParaRPr lang="en-US" sz="2800" b="1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ctr" eaLnBrk="1" hangingPunct="1">
              <a:defRPr/>
            </a:pPr>
            <a:r>
              <a:rPr lang="en-US" sz="36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Effective Leadership Requires Making Wise Decisions</a:t>
            </a:r>
            <a:br>
              <a:rPr lang="en-US" sz="36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</a:br>
            <a:endParaRPr lang="en-US" sz="2400" b="1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ctr" eaLnBrk="1" hangingPunct="1">
              <a:defRPr/>
            </a:pPr>
            <a:r>
              <a:rPr lang="en-US" sz="32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(Lesson </a:t>
            </a:r>
            <a:r>
              <a:rPr lang="en-US" sz="3200" b="1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6)</a:t>
            </a:r>
            <a:endParaRPr lang="en-US" sz="3200" b="1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3075" name="Text Box 23"/>
          <p:cNvSpPr txBox="1">
            <a:spLocks noChangeArrowheads="1"/>
          </p:cNvSpPr>
          <p:nvPr/>
        </p:nvSpPr>
        <p:spPr bwMode="auto">
          <a:xfrm>
            <a:off x="152400" y="317718"/>
            <a:ext cx="8915400" cy="181588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Garamond" pitchFamily="18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Garamond" pitchFamily="18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Garamond" pitchFamily="18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Garamond" pitchFamily="18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Garamond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aramond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aramond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aramond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aramond" pitchFamily="18" charset="0"/>
              </a:defRPr>
            </a:lvl9pPr>
          </a:lstStyle>
          <a:p>
            <a:pPr algn="ctr"/>
            <a:r>
              <a:rPr lang="en-US" sz="6000" b="1" i="1" dirty="0"/>
              <a:t>Million Leaders Mandate</a:t>
            </a:r>
          </a:p>
          <a:p>
            <a:endParaRPr lang="en-US" sz="1600" b="1" dirty="0"/>
          </a:p>
          <a:p>
            <a:pPr algn="ctr"/>
            <a:r>
              <a:rPr lang="en-US" sz="3600" b="1" dirty="0"/>
              <a:t>Notebook </a:t>
            </a:r>
            <a:r>
              <a:rPr lang="en-US" sz="3600" b="1" dirty="0" smtClean="0"/>
              <a:t>Five </a:t>
            </a:r>
            <a:endParaRPr lang="en-US" sz="36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0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68" grpId="0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765175"/>
            <a:ext cx="9144000" cy="5330825"/>
          </a:xfrm>
        </p:spPr>
        <p:txBody>
          <a:bodyPr/>
          <a:lstStyle/>
          <a:p>
            <a:pPr marL="0" indent="0" algn="ctr" eaLnBrk="1" hangingPunct="1">
              <a:buFont typeface="Wingdings" pitchFamily="2" charset="2"/>
              <a:buNone/>
              <a:defRPr/>
            </a:pPr>
            <a:r>
              <a:rPr lang="en-GB" sz="9600" smtClean="0"/>
              <a:t>QUESTIONS</a:t>
            </a:r>
            <a:endParaRPr lang="en-GB" sz="9600" dirty="0" smtClean="0"/>
          </a:p>
          <a:p>
            <a:pPr marL="0" indent="0" algn="ctr" eaLnBrk="1" hangingPunct="1">
              <a:buFont typeface="Wingdings" pitchFamily="2" charset="2"/>
              <a:buNone/>
              <a:defRPr/>
            </a:pPr>
            <a:r>
              <a:rPr lang="en-GB" sz="9600" dirty="0" smtClean="0"/>
              <a:t>OR</a:t>
            </a:r>
            <a:r>
              <a:rPr lang="en-GB" sz="9600" dirty="0" smtClean="0"/>
              <a:t> COMMENTS?</a:t>
            </a:r>
            <a:endParaRPr lang="en-GB" sz="9600" dirty="0"/>
          </a:p>
          <a:p>
            <a:pPr marL="0" indent="0" algn="ctr" eaLnBrk="1" hangingPunct="1">
              <a:buFont typeface="Wingdings" pitchFamily="2" charset="2"/>
              <a:buNone/>
              <a:defRPr/>
            </a:pPr>
            <a:endParaRPr lang="en-US" sz="8800" dirty="0"/>
          </a:p>
        </p:txBody>
      </p:sp>
    </p:spTree>
    <p:extLst>
      <p:ext uri="{BB962C8B-B14F-4D97-AF65-F5344CB8AC3E}">
        <p14:creationId xmlns:p14="http://schemas.microsoft.com/office/powerpoint/2010/main" val="411492744"/>
      </p:ext>
    </p:extLst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8" name="Rectangle 10"/>
          <p:cNvSpPr>
            <a:spLocks noGrp="1" noRot="1" noChangeArrowheads="1"/>
          </p:cNvSpPr>
          <p:nvPr>
            <p:ph type="title"/>
          </p:nvPr>
        </p:nvSpPr>
        <p:spPr>
          <a:xfrm>
            <a:off x="152400" y="-76200"/>
            <a:ext cx="8915400" cy="1295400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dirty="0" smtClean="0">
                <a:solidFill>
                  <a:schemeClr val="tx1"/>
                </a:solidFill>
              </a:rPr>
              <a:t>Conclusions about Our Choices</a:t>
            </a:r>
            <a:r>
              <a:rPr lang="en-US" sz="4000" dirty="0" smtClean="0">
                <a:solidFill>
                  <a:srgbClr val="FFFF00"/>
                </a:solidFill>
              </a:rPr>
              <a:t/>
            </a:r>
            <a:br>
              <a:rPr lang="en-US" sz="4000" dirty="0" smtClean="0">
                <a:solidFill>
                  <a:srgbClr val="FFFF00"/>
                </a:solidFill>
              </a:rPr>
            </a:br>
            <a:endParaRPr lang="en-US" sz="4000" dirty="0" smtClean="0">
              <a:solidFill>
                <a:schemeClr val="tx1"/>
              </a:solidFill>
            </a:endParaRPr>
          </a:p>
        </p:txBody>
      </p:sp>
      <p:sp>
        <p:nvSpPr>
          <p:cNvPr id="12299" name="Rectangle 11"/>
          <p:cNvSpPr>
            <a:spLocks noGrp="1" noChangeArrowheads="1"/>
          </p:cNvSpPr>
          <p:nvPr>
            <p:ph type="body" idx="1"/>
          </p:nvPr>
        </p:nvSpPr>
        <p:spPr>
          <a:xfrm>
            <a:off x="0" y="685800"/>
            <a:ext cx="9144000" cy="4343400"/>
          </a:xfrm>
        </p:spPr>
        <p:txBody>
          <a:bodyPr/>
          <a:lstStyle/>
          <a:p>
            <a:pPr marL="609600" indent="-609600" eaLnBrk="1" hangingPunct="1"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/>
            </a:pPr>
            <a:r>
              <a:rPr lang="en-US" sz="3400" dirty="0" smtClean="0">
                <a:effectLst/>
              </a:rPr>
              <a:t>Leaders bring </a:t>
            </a:r>
            <a:r>
              <a:rPr lang="en-US" sz="3400" b="1" u="sng" dirty="0" smtClean="0">
                <a:effectLst/>
              </a:rPr>
              <a:t>PEOPLE</a:t>
            </a:r>
            <a:r>
              <a:rPr lang="en-US" sz="3400" b="1" dirty="0" smtClean="0">
                <a:effectLst/>
              </a:rPr>
              <a:t> </a:t>
            </a:r>
            <a:r>
              <a:rPr lang="en-US" sz="3400" dirty="0" smtClean="0">
                <a:effectLst/>
              </a:rPr>
              <a:t>to a point of decision.</a:t>
            </a:r>
          </a:p>
          <a:p>
            <a:pPr marL="609600" indent="-609600" eaLnBrk="1" hangingPunct="1"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2"/>
            </a:pPr>
            <a:r>
              <a:rPr lang="en-US" sz="3400" dirty="0" smtClean="0">
                <a:effectLst/>
              </a:rPr>
              <a:t>In some areas, we have no </a:t>
            </a:r>
            <a:r>
              <a:rPr lang="en-US" sz="3400" b="1" u="sng" dirty="0" smtClean="0">
                <a:effectLst/>
              </a:rPr>
              <a:t>CHOICE</a:t>
            </a:r>
            <a:r>
              <a:rPr lang="en-US" sz="3400" dirty="0" smtClean="0">
                <a:effectLst/>
              </a:rPr>
              <a:t>.</a:t>
            </a:r>
          </a:p>
          <a:p>
            <a:pPr marL="609600" indent="-609600" eaLnBrk="1" hangingPunct="1"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3"/>
            </a:pPr>
            <a:r>
              <a:rPr lang="en-US" sz="3400" dirty="0" smtClean="0">
                <a:effectLst/>
              </a:rPr>
              <a:t>In some areas, we do have a </a:t>
            </a:r>
            <a:r>
              <a:rPr lang="en-US" sz="3400" b="1" u="sng" dirty="0" smtClean="0">
                <a:effectLst/>
              </a:rPr>
              <a:t>CHOICE</a:t>
            </a:r>
            <a:r>
              <a:rPr lang="en-US" sz="3400" dirty="0" smtClean="0">
                <a:effectLst/>
              </a:rPr>
              <a:t>.</a:t>
            </a:r>
          </a:p>
          <a:p>
            <a:pPr marL="609600" indent="-609600" eaLnBrk="1" hangingPunct="1"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4"/>
            </a:pPr>
            <a:r>
              <a:rPr lang="en-US" sz="3400" dirty="0" smtClean="0">
                <a:effectLst/>
              </a:rPr>
              <a:t>We are </a:t>
            </a:r>
            <a:r>
              <a:rPr lang="en-US" sz="3400" b="1" u="sng" dirty="0" smtClean="0">
                <a:effectLst/>
              </a:rPr>
              <a:t>RESPONSIBLE</a:t>
            </a:r>
            <a:r>
              <a:rPr lang="en-US" sz="3400" dirty="0" smtClean="0">
                <a:effectLst/>
              </a:rPr>
              <a:t> to make right choices.</a:t>
            </a:r>
          </a:p>
          <a:p>
            <a:pPr marL="609600" indent="-609600" eaLnBrk="1" hangingPunct="1"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5"/>
            </a:pPr>
            <a:r>
              <a:rPr lang="en-US" sz="3400" dirty="0" smtClean="0">
                <a:effectLst/>
              </a:rPr>
              <a:t>The </a:t>
            </a:r>
            <a:r>
              <a:rPr lang="en-US" sz="3400" b="1" u="sng" dirty="0" smtClean="0">
                <a:effectLst/>
              </a:rPr>
              <a:t>SOONER</a:t>
            </a:r>
            <a:r>
              <a:rPr lang="en-US" sz="3400" b="1" dirty="0" smtClean="0">
                <a:effectLst/>
              </a:rPr>
              <a:t> </a:t>
            </a:r>
            <a:r>
              <a:rPr lang="en-US" sz="3400" dirty="0" smtClean="0">
                <a:effectLst/>
              </a:rPr>
              <a:t>we make right choices, the better.</a:t>
            </a:r>
          </a:p>
          <a:p>
            <a:pPr marL="609600" indent="-609600" eaLnBrk="1" hangingPunct="1"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6"/>
            </a:pPr>
            <a:r>
              <a:rPr lang="en-US" sz="3400" dirty="0" smtClean="0">
                <a:effectLst/>
              </a:rPr>
              <a:t>Leaders make choices </a:t>
            </a:r>
            <a:r>
              <a:rPr lang="en-US" sz="3400" b="1" u="sng" dirty="0" smtClean="0">
                <a:effectLst/>
              </a:rPr>
              <a:t>FIRST</a:t>
            </a:r>
            <a:r>
              <a:rPr lang="en-US" sz="3400" dirty="0" smtClean="0">
                <a:effectLst/>
              </a:rPr>
              <a:t>.</a:t>
            </a:r>
          </a:p>
          <a:p>
            <a:pPr marL="609600" indent="-609600" eaLnBrk="1" hangingPunct="1"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7"/>
            </a:pPr>
            <a:r>
              <a:rPr lang="en-US" sz="3400" dirty="0" smtClean="0">
                <a:effectLst/>
              </a:rPr>
              <a:t>A leader’s choices </a:t>
            </a:r>
            <a:r>
              <a:rPr lang="en-US" sz="3400" b="1" u="sng" dirty="0" smtClean="0">
                <a:effectLst/>
              </a:rPr>
              <a:t>INFLUENCE</a:t>
            </a:r>
            <a:r>
              <a:rPr lang="en-US" sz="3400" dirty="0" smtClean="0">
                <a:effectLst/>
              </a:rPr>
              <a:t> others.</a:t>
            </a:r>
          </a:p>
          <a:p>
            <a:pPr marL="609600" indent="-609600" eaLnBrk="1" hangingPunct="1"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8"/>
            </a:pPr>
            <a:r>
              <a:rPr lang="en-US" sz="3400" dirty="0" smtClean="0">
                <a:effectLst/>
              </a:rPr>
              <a:t>There are consequences for our choices.</a:t>
            </a:r>
          </a:p>
          <a:p>
            <a:pPr marL="0" indent="0" eaLnBrk="1" hangingPunct="1">
              <a:lnSpc>
                <a:spcPct val="80000"/>
              </a:lnSpc>
              <a:buClr>
                <a:srgbClr val="FFFF00"/>
              </a:buClr>
              <a:buSzTx/>
              <a:buNone/>
            </a:pPr>
            <a:endParaRPr lang="en-US" dirty="0" smtClean="0">
              <a:solidFill>
                <a:srgbClr val="FFFF00"/>
              </a:solidFill>
              <a:effectLst/>
            </a:endParaRP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22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22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22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2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22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22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22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22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22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8" grpId="0" autoUpdateAnimBg="0"/>
      <p:bldP spid="12299" grpId="0" build="p" bldLvl="2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6"/>
          <p:cNvSpPr>
            <a:spLocks noChangeArrowheads="1"/>
          </p:cNvSpPr>
          <p:nvPr/>
        </p:nvSpPr>
        <p:spPr bwMode="auto">
          <a:xfrm>
            <a:off x="533400" y="685800"/>
            <a:ext cx="8077200" cy="3505200"/>
          </a:xfrm>
          <a:prstGeom prst="rect">
            <a:avLst/>
          </a:prstGeom>
          <a:solidFill>
            <a:srgbClr val="CC9900">
              <a:alpha val="50195"/>
            </a:srgb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6147" name="Line 7"/>
          <p:cNvSpPr>
            <a:spLocks noChangeShapeType="1"/>
          </p:cNvSpPr>
          <p:nvPr/>
        </p:nvSpPr>
        <p:spPr bwMode="auto">
          <a:xfrm>
            <a:off x="533400" y="685800"/>
            <a:ext cx="8077200" cy="3505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1992" name="Rectangle 8"/>
          <p:cNvSpPr>
            <a:spLocks noGrp="1" noRot="1" noChangeArrowheads="1"/>
          </p:cNvSpPr>
          <p:nvPr>
            <p:ph type="title"/>
          </p:nvPr>
        </p:nvSpPr>
        <p:spPr>
          <a:xfrm>
            <a:off x="533400" y="2346325"/>
            <a:ext cx="3313113" cy="1844675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dirty="0" smtClean="0">
                <a:solidFill>
                  <a:schemeClr val="tx1"/>
                </a:solidFill>
                <a:effectLst/>
              </a:rPr>
              <a:t>Conditions</a:t>
            </a:r>
          </a:p>
        </p:txBody>
      </p:sp>
      <p:sp>
        <p:nvSpPr>
          <p:cNvPr id="41993" name="Rectangle 9"/>
          <p:cNvSpPr>
            <a:spLocks noChangeArrowheads="1"/>
          </p:cNvSpPr>
          <p:nvPr/>
        </p:nvSpPr>
        <p:spPr bwMode="auto">
          <a:xfrm>
            <a:off x="5689600" y="1143000"/>
            <a:ext cx="2692400" cy="1844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rgbClr val="8C7D6D"/>
            </a:outerShdw>
          </a:effectLst>
        </p:spPr>
        <p:txBody>
          <a:bodyPr anchor="ctr"/>
          <a:lstStyle/>
          <a:p>
            <a:pPr algn="ctr" eaLnBrk="1" hangingPunct="1">
              <a:defRPr/>
            </a:pPr>
            <a:r>
              <a:rPr lang="en-US" sz="4800" b="1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Choices</a:t>
            </a:r>
            <a:endParaRPr lang="en-US" sz="4800" b="1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41994" name="Rectangle 10"/>
          <p:cNvSpPr>
            <a:spLocks noChangeArrowheads="1"/>
          </p:cNvSpPr>
          <p:nvPr/>
        </p:nvSpPr>
        <p:spPr bwMode="auto">
          <a:xfrm>
            <a:off x="457200" y="5013325"/>
            <a:ext cx="8077200" cy="1844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eaLnBrk="1" hangingPunct="1">
              <a:defRPr/>
            </a:pPr>
            <a:r>
              <a:rPr lang="en-US" sz="40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Birth			</a:t>
            </a:r>
            <a:r>
              <a:rPr lang="en-US" sz="4000" b="1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		 Adulthood</a:t>
            </a:r>
            <a:endParaRPr lang="en-US" sz="4000" b="1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ctr" eaLnBrk="1" hangingPunct="1">
              <a:defRPr/>
            </a:pPr>
            <a:r>
              <a:rPr lang="en-US" sz="4000" b="1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(Age</a:t>
            </a:r>
            <a:r>
              <a:rPr lang="en-US" sz="40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)</a:t>
            </a:r>
            <a:r>
              <a:rPr lang="en-US" sz="20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/>
            </a:r>
            <a:br>
              <a:rPr lang="en-US" sz="20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</a:br>
            <a:r>
              <a:rPr lang="en-US" sz="20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/>
            </a:r>
            <a:br>
              <a:rPr lang="en-US" sz="20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</a:br>
            <a:endParaRPr lang="en-US" sz="2000" b="1" dirty="0">
              <a:solidFill>
                <a:schemeClr val="tx2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6151" name="Line 11"/>
          <p:cNvSpPr>
            <a:spLocks noChangeShapeType="1"/>
          </p:cNvSpPr>
          <p:nvPr/>
        </p:nvSpPr>
        <p:spPr bwMode="auto">
          <a:xfrm>
            <a:off x="685800" y="5029200"/>
            <a:ext cx="78486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" name="Rectangle 1"/>
          <p:cNvSpPr/>
          <p:nvPr/>
        </p:nvSpPr>
        <p:spPr bwMode="auto">
          <a:xfrm>
            <a:off x="304800" y="5029200"/>
            <a:ext cx="1905000" cy="625475"/>
          </a:xfrm>
          <a:prstGeom prst="rect">
            <a:avLst/>
          </a:prstGeom>
          <a:noFill/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Garamond" pitchFamily="18" charset="0"/>
            </a:endParaRPr>
          </a:p>
        </p:txBody>
      </p:sp>
      <p:sp>
        <p:nvSpPr>
          <p:cNvPr id="3" name="Down Arrow 2"/>
          <p:cNvSpPr/>
          <p:nvPr/>
        </p:nvSpPr>
        <p:spPr bwMode="auto">
          <a:xfrm rot="17883505">
            <a:off x="688327" y="447800"/>
            <a:ext cx="481756" cy="838200"/>
          </a:xfrm>
          <a:prstGeom prst="downArrow">
            <a:avLst/>
          </a:prstGeom>
          <a:noFill/>
          <a:ln w="508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Garamond" pitchFamily="18" charset="0"/>
            </a:endParaRPr>
          </a:p>
        </p:txBody>
      </p:sp>
      <p:sp>
        <p:nvSpPr>
          <p:cNvPr id="11" name="Down Arrow 10"/>
          <p:cNvSpPr/>
          <p:nvPr/>
        </p:nvSpPr>
        <p:spPr bwMode="auto">
          <a:xfrm rot="16200000">
            <a:off x="711622" y="278978"/>
            <a:ext cx="481756" cy="838200"/>
          </a:xfrm>
          <a:prstGeom prst="downArrow">
            <a:avLst/>
          </a:prstGeom>
          <a:noFill/>
          <a:ln w="508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Garamond" pitchFamily="18" charset="0"/>
            </a:endParaRP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3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4.81481E-6 L 0.67083 -0.00116 " pathEditMode="relative" rAng="0" ptsTypes="AA">
                                      <p:cBhvr>
                                        <p:cTn id="6" dur="3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3542" y="-6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5E-6 1.11111E-6 L 0.79011 0.45139 " pathEditMode="relative" rAng="0" ptsTypes="AA">
                                      <p:cBhvr>
                                        <p:cTn id="10" dur="5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9497" y="22569"/>
                                    </p:animMotion>
                                  </p:childTnLst>
                                </p:cTn>
                              </p:par>
                              <p:par>
                                <p:cTn id="11" presetID="49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33333E-7 3.33333E-6 L 0.79844 -0.00417 " pathEditMode="relative" rAng="0" ptsTypes="AA">
                                      <p:cBhvr>
                                        <p:cTn id="12" dur="5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9913" y="-20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animBg="1"/>
      <p:bldP spid="11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3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152400" y="838200"/>
            <a:ext cx="8763000" cy="4343400"/>
          </a:xfrm>
        </p:spPr>
        <p:txBody>
          <a:bodyPr/>
          <a:lstStyle/>
          <a:p>
            <a:pPr marL="609600" indent="-609600" eaLnBrk="1" hangingPunct="1">
              <a:lnSpc>
                <a:spcPct val="80000"/>
              </a:lnSpc>
              <a:spcAft>
                <a:spcPts val="1200"/>
              </a:spcAft>
              <a:buClr>
                <a:srgbClr val="FFFF00"/>
              </a:buClr>
              <a:buSzTx/>
              <a:buFontTx/>
              <a:buAutoNum type="arabicPeriod"/>
            </a:pPr>
            <a:r>
              <a:rPr lang="en-US" sz="3600" b="1" u="sng" dirty="0" smtClean="0">
                <a:effectLst/>
              </a:rPr>
              <a:t>FOUNDATION STAGE</a:t>
            </a:r>
            <a:r>
              <a:rPr lang="en-US" sz="3600" dirty="0" smtClean="0">
                <a:effectLst/>
              </a:rPr>
              <a:t> – What is the  history?</a:t>
            </a:r>
          </a:p>
          <a:p>
            <a:pPr marL="609600" indent="-609600" eaLnBrk="1" hangingPunct="1">
              <a:lnSpc>
                <a:spcPct val="80000"/>
              </a:lnSpc>
              <a:spcAft>
                <a:spcPts val="1200"/>
              </a:spcAft>
              <a:buClr>
                <a:srgbClr val="FFFF00"/>
              </a:buClr>
              <a:buSzTx/>
              <a:buFontTx/>
              <a:buAutoNum type="arabicPeriod" startAt="2"/>
            </a:pPr>
            <a:r>
              <a:rPr lang="en-US" sz="3600" b="1" u="sng" dirty="0" smtClean="0">
                <a:effectLst/>
              </a:rPr>
              <a:t>FACT STAGE </a:t>
            </a:r>
            <a:r>
              <a:rPr lang="en-US" sz="3600" dirty="0" smtClean="0">
                <a:effectLst/>
              </a:rPr>
              <a:t> – What are the facts?</a:t>
            </a:r>
          </a:p>
          <a:p>
            <a:pPr marL="609600" indent="-609600" eaLnBrk="1" hangingPunct="1">
              <a:lnSpc>
                <a:spcPct val="80000"/>
              </a:lnSpc>
              <a:spcAft>
                <a:spcPts val="1200"/>
              </a:spcAft>
              <a:buClr>
                <a:srgbClr val="FFFF00"/>
              </a:buClr>
              <a:buSzTx/>
              <a:buFontTx/>
              <a:buAutoNum type="arabicPeriod" startAt="3"/>
            </a:pPr>
            <a:r>
              <a:rPr lang="en-US" sz="3600" b="1" u="sng" dirty="0" smtClean="0">
                <a:effectLst/>
              </a:rPr>
              <a:t>FEEDBACK STAGE</a:t>
            </a:r>
            <a:r>
              <a:rPr lang="en-US" sz="3600" dirty="0" smtClean="0">
                <a:effectLst/>
              </a:rPr>
              <a:t> – What are the emotions?</a:t>
            </a:r>
          </a:p>
          <a:p>
            <a:pPr marL="609600" indent="-609600" eaLnBrk="1" hangingPunct="1">
              <a:lnSpc>
                <a:spcPct val="90000"/>
              </a:lnSpc>
              <a:spcAft>
                <a:spcPts val="0"/>
              </a:spcAft>
              <a:buClr>
                <a:srgbClr val="FFFF00"/>
              </a:buClr>
              <a:buSzTx/>
              <a:buFontTx/>
              <a:buAutoNum type="arabicPeriod" startAt="4"/>
            </a:pPr>
            <a:r>
              <a:rPr lang="en-US" sz="3600" b="1" u="sng" dirty="0" smtClean="0">
                <a:effectLst/>
              </a:rPr>
              <a:t>FOCUS STAGE </a:t>
            </a:r>
            <a:r>
              <a:rPr lang="en-US" sz="3600" dirty="0" smtClean="0">
                <a:effectLst/>
              </a:rPr>
              <a:t>– What is the wise choice?</a:t>
            </a:r>
          </a:p>
          <a:p>
            <a:pPr marL="1371600" lvl="2" indent="-457200" eaLnBrk="1" hangingPunct="1">
              <a:lnSpc>
                <a:spcPct val="90000"/>
              </a:lnSpc>
              <a:spcAft>
                <a:spcPts val="1200"/>
              </a:spcAft>
              <a:buNone/>
            </a:pPr>
            <a:r>
              <a:rPr lang="en-US" sz="3600" dirty="0" smtClean="0">
                <a:effectLst/>
              </a:rPr>
              <a:t>*At this point, you make a decision.</a:t>
            </a:r>
          </a:p>
          <a:p>
            <a:pPr marL="609600" indent="-609600" eaLnBrk="1" hangingPunct="1">
              <a:lnSpc>
                <a:spcPct val="90000"/>
              </a:lnSpc>
              <a:spcAft>
                <a:spcPts val="1200"/>
              </a:spcAft>
              <a:buClr>
                <a:srgbClr val="FFFF00"/>
              </a:buClr>
              <a:buSzTx/>
              <a:buFontTx/>
              <a:buAutoNum type="arabicPeriod" startAt="5"/>
            </a:pPr>
            <a:r>
              <a:rPr lang="en-US" sz="3600" b="1" u="sng" dirty="0" smtClean="0">
                <a:effectLst/>
              </a:rPr>
              <a:t>FRUIT STAGE </a:t>
            </a:r>
            <a:r>
              <a:rPr lang="en-US" sz="3600" dirty="0" smtClean="0">
                <a:effectLst/>
              </a:rPr>
              <a:t>– How can this decision bear fruit and be successful?</a:t>
            </a:r>
          </a:p>
          <a:p>
            <a:pPr marL="0" indent="0" eaLnBrk="1" hangingPunct="1">
              <a:lnSpc>
                <a:spcPct val="80000"/>
              </a:lnSpc>
              <a:buClr>
                <a:srgbClr val="FFFF00"/>
              </a:buClr>
              <a:buSzTx/>
              <a:buNone/>
            </a:pPr>
            <a:endParaRPr lang="en-US" sz="2800" dirty="0" smtClean="0">
              <a:solidFill>
                <a:srgbClr val="FFFF00"/>
              </a:solidFill>
              <a:effectLst/>
            </a:endParaRPr>
          </a:p>
          <a:p>
            <a:pPr marL="0" indent="0" eaLnBrk="1" hangingPunct="1">
              <a:lnSpc>
                <a:spcPct val="80000"/>
              </a:lnSpc>
              <a:buClr>
                <a:srgbClr val="FFFF00"/>
              </a:buClr>
              <a:buSzTx/>
              <a:buNone/>
            </a:pPr>
            <a:endParaRPr lang="en-US" sz="2800" dirty="0" smtClean="0">
              <a:solidFill>
                <a:srgbClr val="FFFF00"/>
              </a:solidFill>
              <a:effectLst/>
            </a:endParaRPr>
          </a:p>
        </p:txBody>
      </p:sp>
      <p:sp>
        <p:nvSpPr>
          <p:cNvPr id="24585" name="Rectangle 9"/>
          <p:cNvSpPr>
            <a:spLocks noGrp="1" noChangeArrowheads="1"/>
          </p:cNvSpPr>
          <p:nvPr>
            <p:ph type="title"/>
          </p:nvPr>
        </p:nvSpPr>
        <p:spPr>
          <a:xfrm>
            <a:off x="152400" y="-76200"/>
            <a:ext cx="8915400" cy="1295400"/>
          </a:xfrm>
          <a:effectLst>
            <a:outerShdw dist="35921" dir="2700000" algn="ctr" rotWithShape="0">
              <a:srgbClr val="8C7D6D"/>
            </a:outerShdw>
          </a:effectLst>
        </p:spPr>
        <p:txBody>
          <a:bodyPr/>
          <a:lstStyle/>
          <a:p>
            <a:pPr eaLnBrk="1" hangingPunct="1">
              <a:defRPr/>
            </a:pPr>
            <a:r>
              <a:rPr lang="en-US" dirty="0" smtClean="0">
                <a:solidFill>
                  <a:schemeClr val="tx1"/>
                </a:solidFill>
              </a:rPr>
              <a:t>Six Phases of Decision Making</a:t>
            </a:r>
            <a:r>
              <a:rPr lang="en-US" sz="4000" dirty="0" smtClean="0">
                <a:solidFill>
                  <a:schemeClr val="tx1"/>
                </a:solidFill>
              </a:rPr>
              <a:t/>
            </a:r>
            <a:br>
              <a:rPr lang="en-US" sz="4000" dirty="0" smtClean="0">
                <a:solidFill>
                  <a:schemeClr val="tx1"/>
                </a:solidFill>
              </a:rPr>
            </a:br>
            <a:endParaRPr lang="en-US" sz="4000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45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45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45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45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245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245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245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245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3" presetClass="entr" presetSubtype="27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245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245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45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45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3" grpId="0" build="p" bldLvl="2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62" name="Rectangle 6"/>
          <p:cNvSpPr>
            <a:spLocks noGrp="1" noRot="1" noChangeArrowheads="1"/>
          </p:cNvSpPr>
          <p:nvPr>
            <p:ph type="title"/>
          </p:nvPr>
        </p:nvSpPr>
        <p:spPr>
          <a:xfrm>
            <a:off x="152400" y="-76200"/>
            <a:ext cx="8915400" cy="1295400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dirty="0" smtClean="0">
                <a:solidFill>
                  <a:schemeClr val="tx1"/>
                </a:solidFill>
              </a:rPr>
              <a:t>Six Phases of Decision Making</a:t>
            </a:r>
            <a:r>
              <a:rPr lang="en-US" sz="3600" dirty="0" smtClean="0">
                <a:solidFill>
                  <a:srgbClr val="FFFF00"/>
                </a:solidFill>
              </a:rPr>
              <a:t/>
            </a:r>
            <a:br>
              <a:rPr lang="en-US" sz="3600" dirty="0" smtClean="0">
                <a:solidFill>
                  <a:srgbClr val="FFFF00"/>
                </a:solidFill>
              </a:rPr>
            </a:br>
            <a:endParaRPr lang="en-US" sz="3600" dirty="0" smtClean="0">
              <a:solidFill>
                <a:schemeClr val="tx1"/>
              </a:solidFill>
            </a:endParaRPr>
          </a:p>
        </p:txBody>
      </p:sp>
      <p:sp>
        <p:nvSpPr>
          <p:cNvPr id="45063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0" y="685800"/>
            <a:ext cx="9296400" cy="5867400"/>
          </a:xfrm>
        </p:spPr>
        <p:txBody>
          <a:bodyPr/>
          <a:lstStyle/>
          <a:p>
            <a:pPr marL="609600" indent="-609600" eaLnBrk="1" hangingPunct="1">
              <a:spcBef>
                <a:spcPct val="0"/>
              </a:spcBef>
              <a:spcAft>
                <a:spcPts val="1200"/>
              </a:spcAft>
              <a:buClr>
                <a:srgbClr val="FFFF00"/>
              </a:buClr>
              <a:buSzTx/>
              <a:buFont typeface="Wingdings" charset="2"/>
              <a:buAutoNum type="arabicPeriod" startAt="6"/>
            </a:pPr>
            <a:r>
              <a:rPr lang="en-US" sz="3600" b="1" u="sng" dirty="0" smtClean="0">
                <a:effectLst/>
              </a:rPr>
              <a:t>FORWARD STAGE </a:t>
            </a:r>
            <a:r>
              <a:rPr lang="en-US" sz="3600" dirty="0" smtClean="0">
                <a:effectLst/>
              </a:rPr>
              <a:t> – When do we move?</a:t>
            </a:r>
          </a:p>
          <a:p>
            <a:pPr marL="990600" lvl="1" indent="-533400" eaLnBrk="1" hangingPunct="1">
              <a:spcBef>
                <a:spcPct val="0"/>
              </a:spcBef>
              <a:spcAft>
                <a:spcPts val="1200"/>
              </a:spcAft>
              <a:buClr>
                <a:srgbClr val="FFFF00"/>
              </a:buClr>
              <a:buSzPct val="90000"/>
              <a:buFontTx/>
              <a:buAutoNum type="alphaLcPeriod"/>
            </a:pPr>
            <a:r>
              <a:rPr lang="en-US" sz="3600" dirty="0" smtClean="0">
                <a:effectLst/>
              </a:rPr>
              <a:t>The wrong decision at the wrong time = </a:t>
            </a:r>
            <a:r>
              <a:rPr lang="en-US" sz="3600" b="1" u="sng" dirty="0" smtClean="0">
                <a:effectLst/>
              </a:rPr>
              <a:t>DISASTER</a:t>
            </a:r>
          </a:p>
          <a:p>
            <a:pPr marL="990600" lvl="1" indent="-533400" eaLnBrk="1" hangingPunct="1">
              <a:spcBef>
                <a:spcPct val="0"/>
              </a:spcBef>
              <a:spcAft>
                <a:spcPts val="1200"/>
              </a:spcAft>
              <a:buClr>
                <a:srgbClr val="FFFF00"/>
              </a:buClr>
              <a:buSzPct val="90000"/>
              <a:buFontTx/>
              <a:buAutoNum type="alphaLcPeriod" startAt="2"/>
            </a:pPr>
            <a:r>
              <a:rPr lang="en-US" sz="3600" dirty="0" smtClean="0">
                <a:effectLst/>
              </a:rPr>
              <a:t>The wrong decision at the right time = </a:t>
            </a:r>
            <a:r>
              <a:rPr lang="en-US" sz="3600" b="1" u="sng" dirty="0" smtClean="0">
                <a:effectLst/>
              </a:rPr>
              <a:t>MISTAKE</a:t>
            </a:r>
          </a:p>
          <a:p>
            <a:pPr marL="990600" lvl="1" indent="-533400" eaLnBrk="1" hangingPunct="1">
              <a:spcBef>
                <a:spcPct val="0"/>
              </a:spcBef>
              <a:spcAft>
                <a:spcPts val="1200"/>
              </a:spcAft>
              <a:buClr>
                <a:srgbClr val="FFFF00"/>
              </a:buClr>
              <a:buSzPct val="90000"/>
              <a:buFontTx/>
              <a:buAutoNum type="alphaLcPeriod" startAt="3"/>
            </a:pPr>
            <a:r>
              <a:rPr lang="en-US" sz="3600" dirty="0" smtClean="0">
                <a:effectLst/>
              </a:rPr>
              <a:t>The right decision at the wrong time = </a:t>
            </a:r>
            <a:r>
              <a:rPr lang="en-US" sz="3600" b="1" u="sng" dirty="0" smtClean="0">
                <a:effectLst/>
              </a:rPr>
              <a:t>UNACCEPTANCE</a:t>
            </a:r>
          </a:p>
          <a:p>
            <a:pPr marL="990600" lvl="1" indent="-533400" eaLnBrk="1" hangingPunct="1">
              <a:spcBef>
                <a:spcPct val="0"/>
              </a:spcBef>
              <a:spcAft>
                <a:spcPts val="1200"/>
              </a:spcAft>
              <a:buClr>
                <a:srgbClr val="FFFF00"/>
              </a:buClr>
              <a:buSzPct val="90000"/>
              <a:buFontTx/>
              <a:buAutoNum type="alphaLcPeriod" startAt="4"/>
            </a:pPr>
            <a:r>
              <a:rPr lang="en-US" sz="3600" dirty="0" smtClean="0">
                <a:effectLst/>
              </a:rPr>
              <a:t>The right decision at the right time = </a:t>
            </a:r>
            <a:r>
              <a:rPr lang="en-US" sz="3600" b="1" dirty="0" smtClean="0">
                <a:effectLst/>
              </a:rPr>
              <a:t> </a:t>
            </a:r>
            <a:r>
              <a:rPr lang="en-US" sz="3600" b="1" u="sng" dirty="0" smtClean="0">
                <a:effectLst/>
              </a:rPr>
              <a:t>SUCCESS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50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50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50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50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50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50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50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50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6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506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506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063" grpId="0" build="p" bldLvl="2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30" name="Rectangle 6"/>
          <p:cNvSpPr>
            <a:spLocks noGrp="1" noRot="1" noChangeArrowheads="1"/>
          </p:cNvSpPr>
          <p:nvPr>
            <p:ph type="title"/>
          </p:nvPr>
        </p:nvSpPr>
        <p:spPr>
          <a:xfrm>
            <a:off x="152400" y="228600"/>
            <a:ext cx="8915400" cy="12954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dirty="0" smtClean="0">
                <a:solidFill>
                  <a:schemeClr val="tx1"/>
                </a:solidFill>
              </a:rPr>
              <a:t>A Process for Decision Making</a:t>
            </a:r>
            <a:r>
              <a:rPr lang="en-US" sz="4000" dirty="0" smtClean="0">
                <a:solidFill>
                  <a:srgbClr val="FFFF00"/>
                </a:solidFill>
              </a:rPr>
              <a:t/>
            </a:r>
            <a:br>
              <a:rPr lang="en-US" sz="4000" dirty="0" smtClean="0">
                <a:solidFill>
                  <a:srgbClr val="FFFF00"/>
                </a:solidFill>
              </a:rPr>
            </a:br>
            <a:endParaRPr lang="en-US" sz="4000" dirty="0" smtClean="0">
              <a:solidFill>
                <a:schemeClr val="tx1"/>
              </a:solidFill>
              <a:effectLst/>
            </a:endParaRPr>
          </a:p>
        </p:txBody>
      </p:sp>
      <p:sp>
        <p:nvSpPr>
          <p:cNvPr id="26631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152400" y="1600200"/>
            <a:ext cx="8839200" cy="3886200"/>
          </a:xfrm>
        </p:spPr>
        <p:txBody>
          <a:bodyPr/>
          <a:lstStyle/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Tx/>
              <a:buAutoNum type="arabicPeriod"/>
            </a:pPr>
            <a:r>
              <a:rPr lang="en-US" sz="4000" b="1" u="sng" dirty="0" smtClean="0">
                <a:effectLst/>
              </a:rPr>
              <a:t>CONTEMPLATION</a:t>
            </a:r>
            <a:r>
              <a:rPr lang="en-US" sz="4000" b="1" dirty="0" smtClean="0">
                <a:effectLst/>
              </a:rPr>
              <a:t>   (James 1:2-4)</a:t>
            </a: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Tx/>
              <a:buAutoNum type="arabicPeriod"/>
            </a:pPr>
            <a:endParaRPr lang="en-US" sz="4000" b="1" dirty="0" smtClean="0">
              <a:effectLst/>
            </a:endParaRP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Tx/>
              <a:buAutoNum type="arabicPeriod" startAt="2"/>
            </a:pPr>
            <a:r>
              <a:rPr lang="en-US" sz="4000" b="1" u="sng" dirty="0" smtClean="0">
                <a:effectLst/>
              </a:rPr>
              <a:t>SUPPLICATION</a:t>
            </a:r>
            <a:r>
              <a:rPr lang="en-US" sz="4000" b="1" dirty="0" smtClean="0">
                <a:effectLst/>
              </a:rPr>
              <a:t>	   (James 1:5)</a:t>
            </a: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Tx/>
              <a:buAutoNum type="arabicPeriod" startAt="2"/>
            </a:pPr>
            <a:endParaRPr lang="en-US" sz="4000" b="1" dirty="0" smtClean="0">
              <a:effectLst/>
            </a:endParaRP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Tx/>
              <a:buAutoNum type="arabicPeriod" startAt="3"/>
            </a:pPr>
            <a:r>
              <a:rPr lang="en-US" sz="4000" b="1" u="sng" dirty="0" smtClean="0">
                <a:effectLst/>
              </a:rPr>
              <a:t>ANTICIPATION</a:t>
            </a:r>
            <a:r>
              <a:rPr lang="en-US" sz="4000" b="1" dirty="0" smtClean="0">
                <a:effectLst/>
              </a:rPr>
              <a:t>    (James 1:6-8)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3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7" dur="500"/>
                                        <p:tgtEl>
                                          <p:spTgt spid="266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66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66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66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66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66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66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30" grpId="0" autoUpdateAnimBg="0"/>
      <p:bldP spid="26631" grpId="0" build="p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8" name="Rectangle 8"/>
          <p:cNvSpPr>
            <a:spLocks noChangeArrowheads="1"/>
          </p:cNvSpPr>
          <p:nvPr/>
        </p:nvSpPr>
        <p:spPr bwMode="auto">
          <a:xfrm>
            <a:off x="76200" y="381000"/>
            <a:ext cx="8991600" cy="129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rgbClr val="8C7D6D"/>
            </a:outerShdw>
          </a:effectLst>
        </p:spPr>
        <p:txBody>
          <a:bodyPr anchor="ctr"/>
          <a:lstStyle/>
          <a:p>
            <a:pPr algn="ctr" eaLnBrk="1" hangingPunct="1">
              <a:defRPr/>
            </a:pPr>
            <a:r>
              <a:rPr lang="en-US" sz="44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Decision Making in the Gray Areas</a:t>
            </a:r>
            <a:r>
              <a:rPr lang="en-US" sz="40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  <a:t/>
            </a:r>
            <a:br>
              <a:rPr lang="en-US" sz="4000" b="1" dirty="0">
                <a:effectLst>
                  <a:outerShdw blurRad="38100" dist="38100" dir="2700000" algn="tl">
                    <a:srgbClr val="000000"/>
                  </a:outerShdw>
                </a:effectLst>
              </a:rPr>
            </a:br>
            <a:endParaRPr lang="en-US" sz="4000" b="1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46087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304800" y="1524000"/>
            <a:ext cx="8610600" cy="4038600"/>
          </a:xfrm>
        </p:spPr>
        <p:txBody>
          <a:bodyPr/>
          <a:lstStyle/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 typeface="Wingdings" charset="2"/>
              <a:buAutoNum type="arabicPeriod"/>
            </a:pPr>
            <a:r>
              <a:rPr lang="en-US" sz="4000" b="1" u="sng" dirty="0" smtClean="0">
                <a:effectLst/>
              </a:rPr>
              <a:t>Prioritize God’s People</a:t>
            </a: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 typeface="Wingdings" charset="2"/>
              <a:buNone/>
            </a:pPr>
            <a:endParaRPr lang="en-US" sz="4000" b="1" u="sng" dirty="0" smtClean="0">
              <a:effectLst/>
            </a:endParaRP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 typeface="Wingdings" charset="2"/>
              <a:buAutoNum type="arabicPeriod" startAt="2"/>
            </a:pPr>
            <a:r>
              <a:rPr lang="en-US" sz="4000" b="1" u="sng" dirty="0" smtClean="0">
                <a:effectLst/>
              </a:rPr>
              <a:t>Pursue God’s Glory</a:t>
            </a: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 typeface="Wingdings" charset="2"/>
              <a:buNone/>
            </a:pPr>
            <a:endParaRPr lang="en-US" sz="4000" b="1" u="sng" dirty="0" smtClean="0">
              <a:effectLst/>
            </a:endParaRP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 typeface="Wingdings" charset="2"/>
              <a:buAutoNum type="arabicPeriod" startAt="3"/>
            </a:pPr>
            <a:r>
              <a:rPr lang="en-US" sz="4000" b="1" u="sng" dirty="0" smtClean="0">
                <a:effectLst/>
              </a:rPr>
              <a:t>Perceive God’s Purpose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7" dur="500"/>
                                        <p:tgtEl>
                                          <p:spTgt spid="460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60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60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60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60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60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60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8" grpId="0" autoUpdateAnimBg="0"/>
      <p:bldP spid="46087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10" name="Rectangle 6"/>
          <p:cNvSpPr>
            <a:spLocks noGrp="1" noRot="1" noChangeArrowheads="1"/>
          </p:cNvSpPr>
          <p:nvPr>
            <p:ph type="title"/>
          </p:nvPr>
        </p:nvSpPr>
        <p:spPr>
          <a:xfrm>
            <a:off x="0" y="76200"/>
            <a:ext cx="9144000" cy="12954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>
                <a:solidFill>
                  <a:schemeClr val="tx1"/>
                </a:solidFill>
              </a:rPr>
              <a:t>Principles on Decision Making</a:t>
            </a:r>
            <a:r>
              <a:rPr lang="en-US" dirty="0" smtClean="0">
                <a:solidFill>
                  <a:srgbClr val="FFFF00"/>
                </a:solidFill>
              </a:rPr>
              <a:t/>
            </a:r>
            <a:br>
              <a:rPr lang="en-US" dirty="0" smtClean="0">
                <a:solidFill>
                  <a:srgbClr val="FFFF00"/>
                </a:solidFill>
              </a:rPr>
            </a:br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152400" y="914400"/>
            <a:ext cx="8839200" cy="4114800"/>
          </a:xfrm>
        </p:spPr>
        <p:txBody>
          <a:bodyPr/>
          <a:lstStyle/>
          <a:p>
            <a:pPr marL="609600" indent="-609600" eaLnBrk="1" hangingPunct="1">
              <a:spcAft>
                <a:spcPts val="1200"/>
              </a:spcAft>
              <a:buClr>
                <a:srgbClr val="FFFF00"/>
              </a:buClr>
              <a:buSzTx/>
              <a:buFontTx/>
              <a:buAutoNum type="arabicPeriod"/>
            </a:pPr>
            <a:r>
              <a:rPr lang="en-US" dirty="0" smtClean="0">
                <a:effectLst/>
              </a:rPr>
              <a:t>Choice, not chance, determines my </a:t>
            </a:r>
            <a:r>
              <a:rPr lang="en-US" b="1" u="sng" dirty="0" smtClean="0">
                <a:effectLst/>
              </a:rPr>
              <a:t>DESTINY</a:t>
            </a:r>
            <a:r>
              <a:rPr lang="en-US" dirty="0" smtClean="0">
                <a:effectLst/>
              </a:rPr>
              <a:t>.</a:t>
            </a:r>
          </a:p>
          <a:p>
            <a:pPr marL="609600" indent="-609600" eaLnBrk="1" hangingPunct="1">
              <a:spcAft>
                <a:spcPts val="1200"/>
              </a:spcAft>
              <a:buClr>
                <a:srgbClr val="FFFF00"/>
              </a:buClr>
              <a:buSzTx/>
              <a:buFontTx/>
              <a:buAutoNum type="arabicPeriod" startAt="2"/>
            </a:pPr>
            <a:r>
              <a:rPr lang="en-US" dirty="0" smtClean="0">
                <a:effectLst/>
              </a:rPr>
              <a:t>To choose not to decide is to choose to let </a:t>
            </a:r>
            <a:r>
              <a:rPr lang="en-US" b="1" u="sng" dirty="0" smtClean="0">
                <a:effectLst/>
              </a:rPr>
              <a:t>SOMEONE ELSE</a:t>
            </a:r>
            <a:r>
              <a:rPr lang="en-US" b="1" dirty="0" smtClean="0">
                <a:effectLst/>
              </a:rPr>
              <a:t> </a:t>
            </a:r>
            <a:r>
              <a:rPr lang="en-US" dirty="0" smtClean="0">
                <a:effectLst/>
              </a:rPr>
              <a:t>control my life.</a:t>
            </a:r>
          </a:p>
          <a:p>
            <a:pPr marL="609600" indent="-609600" eaLnBrk="1" hangingPunct="1">
              <a:spcAft>
                <a:spcPts val="1200"/>
              </a:spcAft>
              <a:buClr>
                <a:srgbClr val="FFFF00"/>
              </a:buClr>
              <a:buSzTx/>
              <a:buFont typeface="Wingdings" charset="2"/>
              <a:buAutoNum type="arabicPeriod" startAt="3"/>
            </a:pPr>
            <a:r>
              <a:rPr lang="en-US" dirty="0" smtClean="0">
                <a:effectLst/>
              </a:rPr>
              <a:t>To choose to decide is to take </a:t>
            </a:r>
            <a:r>
              <a:rPr lang="en-US" b="1" u="sng" dirty="0" smtClean="0">
                <a:effectLst/>
              </a:rPr>
              <a:t>RESPONSIBILITY</a:t>
            </a:r>
            <a:r>
              <a:rPr lang="en-US" dirty="0" smtClean="0">
                <a:effectLst/>
              </a:rPr>
              <a:t>.</a:t>
            </a:r>
          </a:p>
          <a:p>
            <a:pPr marL="609600" indent="-609600" eaLnBrk="1" hangingPunct="1">
              <a:spcAft>
                <a:spcPts val="1200"/>
              </a:spcAft>
              <a:buClr>
                <a:srgbClr val="FFFF00"/>
              </a:buClr>
              <a:buSzTx/>
              <a:buFont typeface="Wingdings" charset="2"/>
              <a:buAutoNum type="arabicPeriod" startAt="4"/>
            </a:pPr>
            <a:r>
              <a:rPr lang="en-US" dirty="0" smtClean="0">
                <a:effectLst/>
              </a:rPr>
              <a:t>Indecision is the mark of a </a:t>
            </a:r>
            <a:r>
              <a:rPr lang="en-US" b="1" u="sng" dirty="0" smtClean="0">
                <a:effectLst/>
              </a:rPr>
              <a:t>FEARFUL</a:t>
            </a:r>
            <a:r>
              <a:rPr lang="en-US" dirty="0" smtClean="0">
                <a:effectLst/>
              </a:rPr>
              <a:t> mind.</a:t>
            </a:r>
          </a:p>
          <a:p>
            <a:pPr marL="609600" indent="-609600" eaLnBrk="1" hangingPunct="1">
              <a:spcAft>
                <a:spcPts val="1200"/>
              </a:spcAft>
              <a:buClr>
                <a:srgbClr val="FFFF00"/>
              </a:buClr>
              <a:buSzTx/>
              <a:buNone/>
            </a:pPr>
            <a:r>
              <a:rPr lang="en-US" dirty="0" smtClean="0">
                <a:solidFill>
                  <a:srgbClr val="FFFF00"/>
                </a:solidFill>
                <a:effectLst/>
              </a:rPr>
              <a:t>5.	</a:t>
            </a:r>
            <a:r>
              <a:rPr lang="en-US" dirty="0" smtClean="0">
                <a:effectLst/>
              </a:rPr>
              <a:t>Decisiveness is the mark of a </a:t>
            </a:r>
            <a:r>
              <a:rPr lang="en-US" b="1" u="sng" dirty="0" smtClean="0">
                <a:effectLst/>
              </a:rPr>
              <a:t>LEADER</a:t>
            </a:r>
            <a:r>
              <a:rPr lang="en-US" dirty="0" smtClean="0">
                <a:effectLst/>
              </a:rPr>
              <a:t>.</a:t>
            </a:r>
          </a:p>
          <a:p>
            <a:pPr marL="609600" indent="-609600" eaLnBrk="1" hangingPunct="1">
              <a:spcAft>
                <a:spcPts val="1200"/>
              </a:spcAft>
              <a:buClr>
                <a:srgbClr val="FFFF00"/>
              </a:buClr>
              <a:buSzTx/>
              <a:buFontTx/>
              <a:buAutoNum type="arabicPeriod" startAt="6"/>
            </a:pPr>
            <a:r>
              <a:rPr lang="en-US" dirty="0" smtClean="0">
                <a:effectLst/>
              </a:rPr>
              <a:t>Followers can live without certainty, but they cannot live without </a:t>
            </a:r>
            <a:r>
              <a:rPr lang="en-US" b="1" u="sng" dirty="0" smtClean="0">
                <a:effectLst/>
              </a:rPr>
              <a:t>CLARITY</a:t>
            </a:r>
            <a:r>
              <a:rPr lang="en-US" dirty="0" smtClean="0">
                <a:effectLst/>
              </a:rPr>
              <a:t>.</a:t>
            </a: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 typeface="Wingdings" charset="2"/>
              <a:buAutoNum type="arabicPeriod" startAt="3"/>
            </a:pPr>
            <a:endParaRPr lang="en-US" sz="2800" dirty="0" smtClean="0">
              <a:solidFill>
                <a:srgbClr val="FFFF00"/>
              </a:solidFill>
              <a:effectLst/>
            </a:endParaRPr>
          </a:p>
          <a:p>
            <a:pPr marL="609600" indent="-609600" eaLnBrk="1" hangingPunct="1">
              <a:lnSpc>
                <a:spcPct val="90000"/>
              </a:lnSpc>
              <a:buClr>
                <a:srgbClr val="FFFF00"/>
              </a:buClr>
              <a:buSzTx/>
              <a:buFont typeface="Wingdings" charset="2"/>
              <a:buAutoNum type="arabicPeriod" startAt="3"/>
            </a:pPr>
            <a:endParaRPr lang="en-US" sz="2800" dirty="0" smtClean="0">
              <a:solidFill>
                <a:srgbClr val="FFFF00"/>
              </a:solidFill>
              <a:effectLst/>
            </a:endParaRP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5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7" dur="500"/>
                                        <p:tgtEl>
                                          <p:spTgt spid="47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471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71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471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71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471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71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471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71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471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471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471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471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110" grpId="0" autoUpdateAnimBg="0"/>
      <p:bldP spid="47111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8" name="Rectangle 6"/>
          <p:cNvSpPr>
            <a:spLocks noGrp="1" noRot="1" noChangeArrowheads="1"/>
          </p:cNvSpPr>
          <p:nvPr>
            <p:ph type="title"/>
          </p:nvPr>
        </p:nvSpPr>
        <p:spPr>
          <a:xfrm>
            <a:off x="0" y="0"/>
            <a:ext cx="9144000" cy="12954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>
                <a:solidFill>
                  <a:schemeClr val="tx1"/>
                </a:solidFill>
              </a:rPr>
              <a:t>Principles on Decision Making</a:t>
            </a:r>
            <a:br>
              <a:rPr lang="en-US" dirty="0" smtClean="0">
                <a:solidFill>
                  <a:schemeClr val="tx1"/>
                </a:solidFill>
              </a:rPr>
            </a:br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49159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0" y="685800"/>
            <a:ext cx="9144000" cy="4572000"/>
          </a:xfrm>
        </p:spPr>
        <p:txBody>
          <a:bodyPr/>
          <a:lstStyle/>
          <a:p>
            <a:pPr marL="609600" indent="-609600" eaLnBrk="1" hangingPunct="1">
              <a:lnSpc>
                <a:spcPct val="90000"/>
              </a:lnSpc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7"/>
            </a:pPr>
            <a:r>
              <a:rPr lang="en-US" dirty="0" smtClean="0">
                <a:effectLst/>
              </a:rPr>
              <a:t>The leader who </a:t>
            </a:r>
            <a:r>
              <a:rPr lang="en-US" b="1" u="sng" dirty="0" smtClean="0">
                <a:effectLst/>
              </a:rPr>
              <a:t>INSISTS</a:t>
            </a:r>
            <a:r>
              <a:rPr lang="en-US" b="1" dirty="0" smtClean="0">
                <a:effectLst/>
              </a:rPr>
              <a:t> </a:t>
            </a:r>
            <a:r>
              <a:rPr lang="en-US" dirty="0" smtClean="0">
                <a:effectLst/>
              </a:rPr>
              <a:t>on perfect knowledge before he decides, never decides.</a:t>
            </a:r>
          </a:p>
          <a:p>
            <a:pPr marL="609600" indent="-609600" eaLnBrk="1" hangingPunct="1">
              <a:lnSpc>
                <a:spcPct val="90000"/>
              </a:lnSpc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8"/>
            </a:pPr>
            <a:r>
              <a:rPr lang="en-US" dirty="0" smtClean="0">
                <a:effectLst/>
              </a:rPr>
              <a:t>Decisions </a:t>
            </a:r>
            <a:r>
              <a:rPr lang="en-US" b="1" u="sng" dirty="0" smtClean="0">
                <a:effectLst/>
              </a:rPr>
              <a:t>RELEASE</a:t>
            </a:r>
            <a:r>
              <a:rPr lang="en-US" dirty="0" smtClean="0">
                <a:effectLst/>
              </a:rPr>
              <a:t> energy, insight, commitment and support.</a:t>
            </a:r>
          </a:p>
          <a:p>
            <a:pPr marL="609600" indent="-609600" eaLnBrk="1" hangingPunct="1">
              <a:lnSpc>
                <a:spcPct val="90000"/>
              </a:lnSpc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9"/>
            </a:pPr>
            <a:r>
              <a:rPr lang="en-US" dirty="0" smtClean="0">
                <a:effectLst/>
              </a:rPr>
              <a:t>The larger the group of followers, the greater the </a:t>
            </a:r>
            <a:r>
              <a:rPr lang="en-US" b="1" u="sng" dirty="0" smtClean="0">
                <a:effectLst/>
              </a:rPr>
              <a:t>PRESSURE</a:t>
            </a:r>
            <a:r>
              <a:rPr lang="en-US" dirty="0" smtClean="0">
                <a:effectLst/>
              </a:rPr>
              <a:t> to conform.</a:t>
            </a:r>
          </a:p>
          <a:p>
            <a:pPr marL="609600" indent="-609600" eaLnBrk="1" hangingPunct="1">
              <a:lnSpc>
                <a:spcPct val="90000"/>
              </a:lnSpc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10"/>
            </a:pPr>
            <a:r>
              <a:rPr lang="en-US" dirty="0" smtClean="0">
                <a:effectLst/>
              </a:rPr>
              <a:t>Great people are ordinary people who make extraordinary </a:t>
            </a:r>
            <a:r>
              <a:rPr lang="en-US" b="1" u="sng" dirty="0" smtClean="0">
                <a:effectLst/>
              </a:rPr>
              <a:t>DECISIONS</a:t>
            </a:r>
            <a:r>
              <a:rPr lang="en-US" dirty="0" smtClean="0">
                <a:effectLst/>
              </a:rPr>
              <a:t>.</a:t>
            </a:r>
          </a:p>
          <a:p>
            <a:pPr marL="609600" indent="-609600" eaLnBrk="1" hangingPunct="1">
              <a:lnSpc>
                <a:spcPct val="90000"/>
              </a:lnSpc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11"/>
            </a:pPr>
            <a:r>
              <a:rPr lang="en-US" dirty="0" smtClean="0">
                <a:effectLst/>
              </a:rPr>
              <a:t>Decisions should be made at the </a:t>
            </a:r>
            <a:r>
              <a:rPr lang="en-US" b="1" u="sng" dirty="0" smtClean="0">
                <a:effectLst/>
              </a:rPr>
              <a:t>LOWEST</a:t>
            </a:r>
            <a:r>
              <a:rPr lang="en-US" dirty="0" smtClean="0">
                <a:effectLst/>
              </a:rPr>
              <a:t> level possible in an organization.</a:t>
            </a:r>
          </a:p>
          <a:p>
            <a:pPr marL="609600" indent="-609600" eaLnBrk="1" hangingPunct="1">
              <a:lnSpc>
                <a:spcPct val="90000"/>
              </a:lnSpc>
              <a:spcAft>
                <a:spcPts val="600"/>
              </a:spcAft>
              <a:buClr>
                <a:srgbClr val="FFFF00"/>
              </a:buClr>
              <a:buSzTx/>
              <a:buFontTx/>
              <a:buAutoNum type="arabicPeriod" startAt="12"/>
            </a:pPr>
            <a:r>
              <a:rPr lang="en-US" dirty="0" smtClean="0">
                <a:effectLst/>
              </a:rPr>
              <a:t>Success is not for the chosen few, but for the few who </a:t>
            </a:r>
            <a:r>
              <a:rPr lang="en-US" b="1" u="sng" dirty="0" smtClean="0">
                <a:effectLst/>
              </a:rPr>
              <a:t>CHOOSE</a:t>
            </a:r>
            <a:r>
              <a:rPr lang="en-US" dirty="0" smtClean="0">
                <a:effectLst/>
              </a:rPr>
              <a:t>.</a:t>
            </a:r>
          </a:p>
          <a:p>
            <a:pPr marL="0" indent="0" eaLnBrk="1" hangingPunct="1">
              <a:lnSpc>
                <a:spcPct val="80000"/>
              </a:lnSpc>
              <a:buClr>
                <a:srgbClr val="FFFF00"/>
              </a:buClr>
              <a:buSzTx/>
              <a:buNone/>
            </a:pPr>
            <a:endParaRPr lang="en-US" sz="2800" dirty="0" smtClean="0">
              <a:solidFill>
                <a:srgbClr val="FFFF00"/>
              </a:solidFill>
              <a:effectLst/>
            </a:endParaRP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91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91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491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91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491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491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491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91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91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491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491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491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159" grpId="0" build="p" autoUpdateAnimBg="0"/>
    </p:bldLst>
  </p:timing>
</p:sld>
</file>

<file path=ppt/theme/theme1.xml><?xml version="1.0" encoding="utf-8"?>
<a:theme xmlns:a="http://schemas.openxmlformats.org/drawingml/2006/main" name="Stream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Garamond"/>
        <a:ea typeface=""/>
        <a:cs typeface=""/>
      </a:majorFont>
      <a:minorFont>
        <a:latin typeface="Garamon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4669</TotalTime>
  <Words>350</Words>
  <Application>Microsoft Macintosh PowerPoint</Application>
  <PresentationFormat>On-screen Show (4:3)</PresentationFormat>
  <Paragraphs>60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Garamond</vt:lpstr>
      <vt:lpstr>Wingdings</vt:lpstr>
      <vt:lpstr>Arial</vt:lpstr>
      <vt:lpstr>Stream</vt:lpstr>
      <vt:lpstr>PowerPoint Presentation</vt:lpstr>
      <vt:lpstr>Conclusions about Our Choices </vt:lpstr>
      <vt:lpstr>Conditions</vt:lpstr>
      <vt:lpstr>Six Phases of Decision Making </vt:lpstr>
      <vt:lpstr>Six Phases of Decision Making </vt:lpstr>
      <vt:lpstr>A Process for Decision Making </vt:lpstr>
      <vt:lpstr>PowerPoint Presentation</vt:lpstr>
      <vt:lpstr>Principles on Decision Making </vt:lpstr>
      <vt:lpstr>Principles on Decision Making </vt:lpstr>
      <vt:lpstr>PowerPoint Presentation</vt:lpstr>
    </vt:vector>
  </TitlesOfParts>
  <Company>ISS</Company>
  <LinksUpToDate>false</LinksUpToDate>
  <SharedDoc>false</SharedDoc>
  <HyperlinksChanged>false</HyperlinksChanged>
  <AppVersion>15.0034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Million Leaders Mandate</dc:title>
  <dc:creator>Todd</dc:creator>
  <cp:lastModifiedBy>Monte Cyr</cp:lastModifiedBy>
  <cp:revision>67</cp:revision>
  <dcterms:created xsi:type="dcterms:W3CDTF">2004-06-28T14:47:07Z</dcterms:created>
  <dcterms:modified xsi:type="dcterms:W3CDTF">2017-08-10T21:14:41Z</dcterms:modified>
</cp:coreProperties>
</file>

<file path=docProps/thumbnail.jpeg>
</file>